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29"/>
  </p:notesMasterIdLst>
  <p:handoutMasterIdLst>
    <p:handoutMasterId r:id="rId30"/>
  </p:handoutMasterIdLst>
  <p:sldIdLst>
    <p:sldId id="570" r:id="rId5"/>
    <p:sldId id="571" r:id="rId6"/>
    <p:sldId id="573" r:id="rId7"/>
    <p:sldId id="572" r:id="rId8"/>
    <p:sldId id="537" r:id="rId9"/>
    <p:sldId id="497" r:id="rId10"/>
    <p:sldId id="563" r:id="rId11"/>
    <p:sldId id="560" r:id="rId12"/>
    <p:sldId id="548" r:id="rId13"/>
    <p:sldId id="511" r:id="rId14"/>
    <p:sldId id="519" r:id="rId15"/>
    <p:sldId id="514" r:id="rId16"/>
    <p:sldId id="529" r:id="rId17"/>
    <p:sldId id="557" r:id="rId18"/>
    <p:sldId id="574" r:id="rId19"/>
    <p:sldId id="553" r:id="rId20"/>
    <p:sldId id="564" r:id="rId21"/>
    <p:sldId id="575" r:id="rId22"/>
    <p:sldId id="576" r:id="rId23"/>
    <p:sldId id="525" r:id="rId24"/>
    <p:sldId id="581" r:id="rId25"/>
    <p:sldId id="578" r:id="rId26"/>
    <p:sldId id="580" r:id="rId27"/>
    <p:sldId id="579" r:id="rId28"/>
  </p:sldIdLst>
  <p:sldSz cx="9144000" cy="5143500" type="screen16x9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8" userDrawn="1">
          <p15:clr>
            <a:srgbClr val="A4A3A4"/>
          </p15:clr>
        </p15:guide>
        <p15:guide id="3" pos="2256" userDrawn="1">
          <p15:clr>
            <a:srgbClr val="A4A3A4"/>
          </p15:clr>
        </p15:guide>
        <p15:guide id="4" orient="horz" pos="1716" userDrawn="1">
          <p15:clr>
            <a:srgbClr val="A4A3A4"/>
          </p15:clr>
        </p15:guide>
        <p15:guide id="5" orient="horz" pos="1404" userDrawn="1">
          <p15:clr>
            <a:srgbClr val="A4A3A4"/>
          </p15:clr>
        </p15:guide>
        <p15:guide id="6" pos="3216" userDrawn="1">
          <p15:clr>
            <a:srgbClr val="A4A3A4"/>
          </p15:clr>
        </p15:guide>
        <p15:guide id="7" orient="horz" pos="2052" userDrawn="1">
          <p15:clr>
            <a:srgbClr val="A4A3A4"/>
          </p15:clr>
        </p15:guide>
        <p15:guide id="8" pos="4056" userDrawn="1">
          <p15:clr>
            <a:srgbClr val="A4A3A4"/>
          </p15:clr>
        </p15:guide>
        <p15:guide id="9" pos="3024" userDrawn="1">
          <p15:clr>
            <a:srgbClr val="A4A3A4"/>
          </p15:clr>
        </p15:guide>
        <p15:guide id="10" pos="2592" userDrawn="1">
          <p15:clr>
            <a:srgbClr val="A4A3A4"/>
          </p15:clr>
        </p15:guide>
        <p15:guide id="11" orient="horz" pos="2340" userDrawn="1">
          <p15:clr>
            <a:srgbClr val="A4A3A4"/>
          </p15:clr>
        </p15:guide>
        <p15:guide id="12" orient="horz" pos="1524" userDrawn="1">
          <p15:clr>
            <a:srgbClr val="A4A3A4"/>
          </p15:clr>
        </p15:guide>
        <p15:guide id="13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ila Phillips" initials="SP" lastIdx="9" clrIdx="0">
    <p:extLst>
      <p:ext uri="{19B8F6BF-5375-455C-9EA6-DF929625EA0E}">
        <p15:presenceInfo xmlns:p15="http://schemas.microsoft.com/office/powerpoint/2012/main" userId="S::sphillips@edc.nyc::7ff6be79-4bb5-40f9-857c-042aee5c470c" providerId="AD"/>
      </p:ext>
    </p:extLst>
  </p:cmAuthor>
  <p:cmAuthor id="2" name="Alex Costas" initials="AC" lastIdx="18" clrIdx="1">
    <p:extLst>
      <p:ext uri="{19B8F6BF-5375-455C-9EA6-DF929625EA0E}">
        <p15:presenceInfo xmlns:p15="http://schemas.microsoft.com/office/powerpoint/2012/main" userId="S::acostas@edc.nyc::efd20ed1-e103-4b49-8eb0-24f138ad8ecb" providerId="AD"/>
      </p:ext>
    </p:extLst>
  </p:cmAuthor>
  <p:cmAuthor id="3" name="Kristyna Frantz" initials="KF" lastIdx="13" clrIdx="2">
    <p:extLst>
      <p:ext uri="{19B8F6BF-5375-455C-9EA6-DF929625EA0E}">
        <p15:presenceInfo xmlns:p15="http://schemas.microsoft.com/office/powerpoint/2012/main" userId="S::kfrantz@edc.nyc::ea167d16-0ddc-4792-a71d-569dbdf8636d" providerId="AD"/>
      </p:ext>
    </p:extLst>
  </p:cmAuthor>
  <p:cmAuthor id="4" name="Robert Schurz" initials="RS" lastIdx="5" clrIdx="3">
    <p:extLst>
      <p:ext uri="{19B8F6BF-5375-455C-9EA6-DF929625EA0E}">
        <p15:presenceInfo xmlns:p15="http://schemas.microsoft.com/office/powerpoint/2012/main" userId="S::rschurz@edc.nyc::92a57b3a-334a-4064-9192-3c82c75ced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31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DC7E1-451C-4282-8A0A-A4943B4CF0C6}" v="4" dt="2022-02-08T19:07:19.015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84838"/>
  </p:normalViewPr>
  <p:slideViewPr>
    <p:cSldViewPr snapToGrid="0">
      <p:cViewPr varScale="1">
        <p:scale>
          <a:sx n="125" d="100"/>
          <a:sy n="125" d="100"/>
        </p:scale>
        <p:origin x="1254" y="96"/>
      </p:cViewPr>
      <p:guideLst>
        <p:guide orient="horz" pos="2388"/>
        <p:guide pos="2256"/>
        <p:guide orient="horz" pos="1716"/>
        <p:guide orient="horz" pos="1404"/>
        <p:guide pos="3216"/>
        <p:guide orient="horz" pos="2052"/>
        <p:guide pos="4056"/>
        <p:guide pos="3024"/>
        <p:guide pos="2592"/>
        <p:guide orient="horz" pos="2340"/>
        <p:guide orient="horz" pos="1524"/>
        <p:guide pos="1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4621822902977"/>
          <c:y val="2.3157430251088712E-2"/>
          <c:w val="0.86327441765411561"/>
          <c:h val="0.81020607817720725"/>
        </c:manualLayout>
      </c:layout>
      <c:lineChart>
        <c:grouping val="standard"/>
        <c:varyColors val="0"/>
        <c:ser>
          <c:idx val="0"/>
          <c:order val="0"/>
          <c:tx>
            <c:strRef>
              <c:f>Sheet10!$B$1</c:f>
              <c:strCache>
                <c:ptCount val="1"/>
                <c:pt idx="0">
                  <c:v>Total Private Employment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Sheet10!$A$2:$A$741</c:f>
              <c:numCache>
                <c:formatCode>mmm\-yy</c:formatCode>
                <c:ptCount val="740"/>
                <c:pt idx="0">
                  <c:v>21186</c:v>
                </c:pt>
                <c:pt idx="1">
                  <c:v>21217</c:v>
                </c:pt>
                <c:pt idx="2">
                  <c:v>21245</c:v>
                </c:pt>
                <c:pt idx="3">
                  <c:v>21276</c:v>
                </c:pt>
                <c:pt idx="4">
                  <c:v>21306</c:v>
                </c:pt>
                <c:pt idx="5">
                  <c:v>21337</c:v>
                </c:pt>
                <c:pt idx="6">
                  <c:v>21367</c:v>
                </c:pt>
                <c:pt idx="7">
                  <c:v>21398</c:v>
                </c:pt>
                <c:pt idx="8">
                  <c:v>21429</c:v>
                </c:pt>
                <c:pt idx="9">
                  <c:v>21459</c:v>
                </c:pt>
                <c:pt idx="10">
                  <c:v>21490</c:v>
                </c:pt>
                <c:pt idx="11">
                  <c:v>21520</c:v>
                </c:pt>
                <c:pt idx="12">
                  <c:v>21551</c:v>
                </c:pt>
                <c:pt idx="13">
                  <c:v>21582</c:v>
                </c:pt>
                <c:pt idx="14">
                  <c:v>21610</c:v>
                </c:pt>
                <c:pt idx="15">
                  <c:v>21641</c:v>
                </c:pt>
                <c:pt idx="16">
                  <c:v>21671</c:v>
                </c:pt>
                <c:pt idx="17">
                  <c:v>21702</c:v>
                </c:pt>
                <c:pt idx="18">
                  <c:v>21732</c:v>
                </c:pt>
                <c:pt idx="19">
                  <c:v>21763</c:v>
                </c:pt>
                <c:pt idx="20">
                  <c:v>21794</c:v>
                </c:pt>
                <c:pt idx="21">
                  <c:v>21824</c:v>
                </c:pt>
                <c:pt idx="22">
                  <c:v>21855</c:v>
                </c:pt>
                <c:pt idx="23">
                  <c:v>21885</c:v>
                </c:pt>
                <c:pt idx="24">
                  <c:v>21916</c:v>
                </c:pt>
                <c:pt idx="25">
                  <c:v>21947</c:v>
                </c:pt>
                <c:pt idx="26">
                  <c:v>21976</c:v>
                </c:pt>
                <c:pt idx="27">
                  <c:v>22007</c:v>
                </c:pt>
                <c:pt idx="28">
                  <c:v>22037</c:v>
                </c:pt>
                <c:pt idx="29">
                  <c:v>22068</c:v>
                </c:pt>
                <c:pt idx="30">
                  <c:v>22098</c:v>
                </c:pt>
                <c:pt idx="31">
                  <c:v>22129</c:v>
                </c:pt>
                <c:pt idx="32">
                  <c:v>22160</c:v>
                </c:pt>
                <c:pt idx="33">
                  <c:v>22190</c:v>
                </c:pt>
                <c:pt idx="34">
                  <c:v>22221</c:v>
                </c:pt>
                <c:pt idx="35">
                  <c:v>22251</c:v>
                </c:pt>
                <c:pt idx="36">
                  <c:v>22282</c:v>
                </c:pt>
                <c:pt idx="37">
                  <c:v>22313</c:v>
                </c:pt>
                <c:pt idx="38">
                  <c:v>22341</c:v>
                </c:pt>
                <c:pt idx="39">
                  <c:v>22372</c:v>
                </c:pt>
                <c:pt idx="40">
                  <c:v>22402</c:v>
                </c:pt>
                <c:pt idx="41">
                  <c:v>22433</c:v>
                </c:pt>
                <c:pt idx="42">
                  <c:v>22463</c:v>
                </c:pt>
                <c:pt idx="43">
                  <c:v>22494</c:v>
                </c:pt>
                <c:pt idx="44">
                  <c:v>22525</c:v>
                </c:pt>
                <c:pt idx="45">
                  <c:v>22555</c:v>
                </c:pt>
                <c:pt idx="46">
                  <c:v>22586</c:v>
                </c:pt>
                <c:pt idx="47">
                  <c:v>22616</c:v>
                </c:pt>
                <c:pt idx="48">
                  <c:v>22647</c:v>
                </c:pt>
                <c:pt idx="49">
                  <c:v>22678</c:v>
                </c:pt>
                <c:pt idx="50">
                  <c:v>22706</c:v>
                </c:pt>
                <c:pt idx="51">
                  <c:v>22737</c:v>
                </c:pt>
                <c:pt idx="52">
                  <c:v>22767</c:v>
                </c:pt>
                <c:pt idx="53">
                  <c:v>22798</c:v>
                </c:pt>
                <c:pt idx="54">
                  <c:v>22828</c:v>
                </c:pt>
                <c:pt idx="55">
                  <c:v>22859</c:v>
                </c:pt>
                <c:pt idx="56">
                  <c:v>22890</c:v>
                </c:pt>
                <c:pt idx="57">
                  <c:v>22920</c:v>
                </c:pt>
                <c:pt idx="58">
                  <c:v>22951</c:v>
                </c:pt>
                <c:pt idx="59">
                  <c:v>22981</c:v>
                </c:pt>
                <c:pt idx="60">
                  <c:v>23012</c:v>
                </c:pt>
                <c:pt idx="61">
                  <c:v>23043</c:v>
                </c:pt>
                <c:pt idx="62">
                  <c:v>23071</c:v>
                </c:pt>
                <c:pt idx="63">
                  <c:v>23102</c:v>
                </c:pt>
                <c:pt idx="64">
                  <c:v>23132</c:v>
                </c:pt>
                <c:pt idx="65">
                  <c:v>23163</c:v>
                </c:pt>
                <c:pt idx="66">
                  <c:v>23193</c:v>
                </c:pt>
                <c:pt idx="67">
                  <c:v>23224</c:v>
                </c:pt>
                <c:pt idx="68">
                  <c:v>23255</c:v>
                </c:pt>
                <c:pt idx="69">
                  <c:v>23285</c:v>
                </c:pt>
                <c:pt idx="70">
                  <c:v>23316</c:v>
                </c:pt>
                <c:pt idx="71">
                  <c:v>23346</c:v>
                </c:pt>
                <c:pt idx="72">
                  <c:v>23377</c:v>
                </c:pt>
                <c:pt idx="73">
                  <c:v>23408</c:v>
                </c:pt>
                <c:pt idx="74">
                  <c:v>23437</c:v>
                </c:pt>
                <c:pt idx="75">
                  <c:v>23468</c:v>
                </c:pt>
                <c:pt idx="76">
                  <c:v>23498</c:v>
                </c:pt>
                <c:pt idx="77">
                  <c:v>23529</c:v>
                </c:pt>
                <c:pt idx="78">
                  <c:v>23559</c:v>
                </c:pt>
                <c:pt idx="79">
                  <c:v>23590</c:v>
                </c:pt>
                <c:pt idx="80">
                  <c:v>23621</c:v>
                </c:pt>
                <c:pt idx="81">
                  <c:v>23651</c:v>
                </c:pt>
                <c:pt idx="82">
                  <c:v>23682</c:v>
                </c:pt>
                <c:pt idx="83">
                  <c:v>23712</c:v>
                </c:pt>
                <c:pt idx="84">
                  <c:v>23743</c:v>
                </c:pt>
                <c:pt idx="85">
                  <c:v>23774</c:v>
                </c:pt>
                <c:pt idx="86">
                  <c:v>23802</c:v>
                </c:pt>
                <c:pt idx="87">
                  <c:v>23833</c:v>
                </c:pt>
                <c:pt idx="88">
                  <c:v>23863</c:v>
                </c:pt>
                <c:pt idx="89">
                  <c:v>23894</c:v>
                </c:pt>
                <c:pt idx="90">
                  <c:v>23924</c:v>
                </c:pt>
                <c:pt idx="91">
                  <c:v>23955</c:v>
                </c:pt>
                <c:pt idx="92">
                  <c:v>23986</c:v>
                </c:pt>
                <c:pt idx="93">
                  <c:v>24016</c:v>
                </c:pt>
                <c:pt idx="94">
                  <c:v>24047</c:v>
                </c:pt>
                <c:pt idx="95">
                  <c:v>24077</c:v>
                </c:pt>
                <c:pt idx="96">
                  <c:v>24108</c:v>
                </c:pt>
                <c:pt idx="97">
                  <c:v>24139</c:v>
                </c:pt>
                <c:pt idx="98">
                  <c:v>24167</c:v>
                </c:pt>
                <c:pt idx="99">
                  <c:v>24198</c:v>
                </c:pt>
                <c:pt idx="100">
                  <c:v>24228</c:v>
                </c:pt>
                <c:pt idx="101">
                  <c:v>24259</c:v>
                </c:pt>
                <c:pt idx="102">
                  <c:v>24289</c:v>
                </c:pt>
                <c:pt idx="103">
                  <c:v>24320</c:v>
                </c:pt>
                <c:pt idx="104">
                  <c:v>24351</c:v>
                </c:pt>
                <c:pt idx="105">
                  <c:v>24381</c:v>
                </c:pt>
                <c:pt idx="106">
                  <c:v>24412</c:v>
                </c:pt>
                <c:pt idx="107">
                  <c:v>24442</c:v>
                </c:pt>
                <c:pt idx="108">
                  <c:v>24473</c:v>
                </c:pt>
                <c:pt idx="109">
                  <c:v>24504</c:v>
                </c:pt>
                <c:pt idx="110">
                  <c:v>24532</c:v>
                </c:pt>
                <c:pt idx="111">
                  <c:v>24563</c:v>
                </c:pt>
                <c:pt idx="112">
                  <c:v>24593</c:v>
                </c:pt>
                <c:pt idx="113">
                  <c:v>24624</c:v>
                </c:pt>
                <c:pt idx="114">
                  <c:v>24654</c:v>
                </c:pt>
                <c:pt idx="115">
                  <c:v>24685</c:v>
                </c:pt>
                <c:pt idx="116">
                  <c:v>24716</c:v>
                </c:pt>
                <c:pt idx="117">
                  <c:v>24746</c:v>
                </c:pt>
                <c:pt idx="118">
                  <c:v>24777</c:v>
                </c:pt>
                <c:pt idx="119">
                  <c:v>24807</c:v>
                </c:pt>
                <c:pt idx="120">
                  <c:v>24838</c:v>
                </c:pt>
                <c:pt idx="121">
                  <c:v>24869</c:v>
                </c:pt>
                <c:pt idx="122">
                  <c:v>24898</c:v>
                </c:pt>
                <c:pt idx="123">
                  <c:v>24929</c:v>
                </c:pt>
                <c:pt idx="124">
                  <c:v>24959</c:v>
                </c:pt>
                <c:pt idx="125">
                  <c:v>24990</c:v>
                </c:pt>
                <c:pt idx="126">
                  <c:v>25020</c:v>
                </c:pt>
                <c:pt idx="127">
                  <c:v>25051</c:v>
                </c:pt>
                <c:pt idx="128">
                  <c:v>25082</c:v>
                </c:pt>
                <c:pt idx="129">
                  <c:v>25112</c:v>
                </c:pt>
                <c:pt idx="130">
                  <c:v>25143</c:v>
                </c:pt>
                <c:pt idx="131">
                  <c:v>25173</c:v>
                </c:pt>
                <c:pt idx="132">
                  <c:v>25204</c:v>
                </c:pt>
                <c:pt idx="133">
                  <c:v>25235</c:v>
                </c:pt>
                <c:pt idx="134">
                  <c:v>25263</c:v>
                </c:pt>
                <c:pt idx="135">
                  <c:v>25294</c:v>
                </c:pt>
                <c:pt idx="136">
                  <c:v>25324</c:v>
                </c:pt>
                <c:pt idx="137">
                  <c:v>25355</c:v>
                </c:pt>
                <c:pt idx="138">
                  <c:v>25385</c:v>
                </c:pt>
                <c:pt idx="139">
                  <c:v>25416</c:v>
                </c:pt>
                <c:pt idx="140">
                  <c:v>25447</c:v>
                </c:pt>
                <c:pt idx="141">
                  <c:v>25477</c:v>
                </c:pt>
                <c:pt idx="142">
                  <c:v>25508</c:v>
                </c:pt>
                <c:pt idx="143">
                  <c:v>25538</c:v>
                </c:pt>
                <c:pt idx="144">
                  <c:v>25569</c:v>
                </c:pt>
                <c:pt idx="145">
                  <c:v>25600</c:v>
                </c:pt>
                <c:pt idx="146">
                  <c:v>25628</c:v>
                </c:pt>
                <c:pt idx="147">
                  <c:v>25659</c:v>
                </c:pt>
                <c:pt idx="148">
                  <c:v>25689</c:v>
                </c:pt>
                <c:pt idx="149">
                  <c:v>25720</c:v>
                </c:pt>
                <c:pt idx="150">
                  <c:v>25750</c:v>
                </c:pt>
                <c:pt idx="151">
                  <c:v>25781</c:v>
                </c:pt>
                <c:pt idx="152">
                  <c:v>25812</c:v>
                </c:pt>
                <c:pt idx="153">
                  <c:v>25842</c:v>
                </c:pt>
                <c:pt idx="154">
                  <c:v>25873</c:v>
                </c:pt>
                <c:pt idx="155">
                  <c:v>25903</c:v>
                </c:pt>
                <c:pt idx="156">
                  <c:v>25934</c:v>
                </c:pt>
                <c:pt idx="157">
                  <c:v>25965</c:v>
                </c:pt>
                <c:pt idx="158">
                  <c:v>25993</c:v>
                </c:pt>
                <c:pt idx="159">
                  <c:v>26024</c:v>
                </c:pt>
                <c:pt idx="160">
                  <c:v>26054</c:v>
                </c:pt>
                <c:pt idx="161">
                  <c:v>26085</c:v>
                </c:pt>
                <c:pt idx="162">
                  <c:v>26115</c:v>
                </c:pt>
                <c:pt idx="163">
                  <c:v>26146</c:v>
                </c:pt>
                <c:pt idx="164">
                  <c:v>26177</c:v>
                </c:pt>
                <c:pt idx="165">
                  <c:v>26207</c:v>
                </c:pt>
                <c:pt idx="166">
                  <c:v>26238</c:v>
                </c:pt>
                <c:pt idx="167">
                  <c:v>26268</c:v>
                </c:pt>
                <c:pt idx="168">
                  <c:v>26299</c:v>
                </c:pt>
                <c:pt idx="169">
                  <c:v>26330</c:v>
                </c:pt>
                <c:pt idx="170">
                  <c:v>26359</c:v>
                </c:pt>
                <c:pt idx="171">
                  <c:v>26390</c:v>
                </c:pt>
                <c:pt idx="172">
                  <c:v>26420</c:v>
                </c:pt>
                <c:pt idx="173">
                  <c:v>26451</c:v>
                </c:pt>
                <c:pt idx="174">
                  <c:v>26481</c:v>
                </c:pt>
                <c:pt idx="175">
                  <c:v>26512</c:v>
                </c:pt>
                <c:pt idx="176">
                  <c:v>26543</c:v>
                </c:pt>
                <c:pt idx="177">
                  <c:v>26573</c:v>
                </c:pt>
                <c:pt idx="178">
                  <c:v>26604</c:v>
                </c:pt>
                <c:pt idx="179">
                  <c:v>26634</c:v>
                </c:pt>
                <c:pt idx="180">
                  <c:v>26665</c:v>
                </c:pt>
                <c:pt idx="181">
                  <c:v>26696</c:v>
                </c:pt>
                <c:pt idx="182">
                  <c:v>26724</c:v>
                </c:pt>
                <c:pt idx="183">
                  <c:v>26755</c:v>
                </c:pt>
                <c:pt idx="184">
                  <c:v>26785</c:v>
                </c:pt>
                <c:pt idx="185">
                  <c:v>26816</c:v>
                </c:pt>
                <c:pt idx="186">
                  <c:v>26846</c:v>
                </c:pt>
                <c:pt idx="187">
                  <c:v>26877</c:v>
                </c:pt>
                <c:pt idx="188">
                  <c:v>26908</c:v>
                </c:pt>
                <c:pt idx="189">
                  <c:v>26938</c:v>
                </c:pt>
                <c:pt idx="190">
                  <c:v>26969</c:v>
                </c:pt>
                <c:pt idx="191">
                  <c:v>26999</c:v>
                </c:pt>
                <c:pt idx="192">
                  <c:v>27030</c:v>
                </c:pt>
                <c:pt idx="193">
                  <c:v>27061</c:v>
                </c:pt>
                <c:pt idx="194">
                  <c:v>27089</c:v>
                </c:pt>
                <c:pt idx="195">
                  <c:v>27120</c:v>
                </c:pt>
                <c:pt idx="196">
                  <c:v>27150</c:v>
                </c:pt>
                <c:pt idx="197">
                  <c:v>27181</c:v>
                </c:pt>
                <c:pt idx="198">
                  <c:v>27211</c:v>
                </c:pt>
                <c:pt idx="199">
                  <c:v>27242</c:v>
                </c:pt>
                <c:pt idx="200">
                  <c:v>27273</c:v>
                </c:pt>
                <c:pt idx="201">
                  <c:v>27303</c:v>
                </c:pt>
                <c:pt idx="202">
                  <c:v>27334</c:v>
                </c:pt>
                <c:pt idx="203">
                  <c:v>27364</c:v>
                </c:pt>
                <c:pt idx="204">
                  <c:v>27395</c:v>
                </c:pt>
                <c:pt idx="205">
                  <c:v>27426</c:v>
                </c:pt>
                <c:pt idx="206">
                  <c:v>27454</c:v>
                </c:pt>
                <c:pt idx="207">
                  <c:v>27485</c:v>
                </c:pt>
                <c:pt idx="208">
                  <c:v>27515</c:v>
                </c:pt>
                <c:pt idx="209">
                  <c:v>27546</c:v>
                </c:pt>
                <c:pt idx="210">
                  <c:v>27576</c:v>
                </c:pt>
                <c:pt idx="211">
                  <c:v>27607</c:v>
                </c:pt>
                <c:pt idx="212">
                  <c:v>27638</c:v>
                </c:pt>
                <c:pt idx="213">
                  <c:v>27668</c:v>
                </c:pt>
                <c:pt idx="214">
                  <c:v>27699</c:v>
                </c:pt>
                <c:pt idx="215">
                  <c:v>27729</c:v>
                </c:pt>
                <c:pt idx="216">
                  <c:v>27760</c:v>
                </c:pt>
                <c:pt idx="217">
                  <c:v>27791</c:v>
                </c:pt>
                <c:pt idx="218">
                  <c:v>27820</c:v>
                </c:pt>
                <c:pt idx="219">
                  <c:v>27851</c:v>
                </c:pt>
                <c:pt idx="220">
                  <c:v>27881</c:v>
                </c:pt>
                <c:pt idx="221">
                  <c:v>27912</c:v>
                </c:pt>
                <c:pt idx="222">
                  <c:v>27942</c:v>
                </c:pt>
                <c:pt idx="223">
                  <c:v>27973</c:v>
                </c:pt>
                <c:pt idx="224">
                  <c:v>28004</c:v>
                </c:pt>
                <c:pt idx="225">
                  <c:v>28034</c:v>
                </c:pt>
                <c:pt idx="226">
                  <c:v>28065</c:v>
                </c:pt>
                <c:pt idx="227">
                  <c:v>28095</c:v>
                </c:pt>
                <c:pt idx="228">
                  <c:v>28126</c:v>
                </c:pt>
                <c:pt idx="229">
                  <c:v>28157</c:v>
                </c:pt>
                <c:pt idx="230">
                  <c:v>28185</c:v>
                </c:pt>
                <c:pt idx="231">
                  <c:v>28216</c:v>
                </c:pt>
                <c:pt idx="232">
                  <c:v>28246</c:v>
                </c:pt>
                <c:pt idx="233">
                  <c:v>28277</c:v>
                </c:pt>
                <c:pt idx="234">
                  <c:v>28307</c:v>
                </c:pt>
                <c:pt idx="235">
                  <c:v>28338</c:v>
                </c:pt>
                <c:pt idx="236">
                  <c:v>28369</c:v>
                </c:pt>
                <c:pt idx="237">
                  <c:v>28399</c:v>
                </c:pt>
                <c:pt idx="238">
                  <c:v>28430</c:v>
                </c:pt>
                <c:pt idx="239">
                  <c:v>28460</c:v>
                </c:pt>
                <c:pt idx="240">
                  <c:v>28491</c:v>
                </c:pt>
                <c:pt idx="241">
                  <c:v>28522</c:v>
                </c:pt>
                <c:pt idx="242">
                  <c:v>28550</c:v>
                </c:pt>
                <c:pt idx="243">
                  <c:v>28581</c:v>
                </c:pt>
                <c:pt idx="244">
                  <c:v>28611</c:v>
                </c:pt>
                <c:pt idx="245">
                  <c:v>28642</c:v>
                </c:pt>
                <c:pt idx="246">
                  <c:v>28672</c:v>
                </c:pt>
                <c:pt idx="247">
                  <c:v>28703</c:v>
                </c:pt>
                <c:pt idx="248">
                  <c:v>28734</c:v>
                </c:pt>
                <c:pt idx="249">
                  <c:v>28764</c:v>
                </c:pt>
                <c:pt idx="250">
                  <c:v>28795</c:v>
                </c:pt>
                <c:pt idx="251">
                  <c:v>28825</c:v>
                </c:pt>
                <c:pt idx="252">
                  <c:v>28856</c:v>
                </c:pt>
                <c:pt idx="253">
                  <c:v>28887</c:v>
                </c:pt>
                <c:pt idx="254">
                  <c:v>28915</c:v>
                </c:pt>
                <c:pt idx="255">
                  <c:v>28946</c:v>
                </c:pt>
                <c:pt idx="256">
                  <c:v>28976</c:v>
                </c:pt>
                <c:pt idx="257">
                  <c:v>29007</c:v>
                </c:pt>
                <c:pt idx="258">
                  <c:v>29037</c:v>
                </c:pt>
                <c:pt idx="259">
                  <c:v>29068</c:v>
                </c:pt>
                <c:pt idx="260">
                  <c:v>29099</c:v>
                </c:pt>
                <c:pt idx="261">
                  <c:v>29129</c:v>
                </c:pt>
                <c:pt idx="262">
                  <c:v>29160</c:v>
                </c:pt>
                <c:pt idx="263">
                  <c:v>29190</c:v>
                </c:pt>
                <c:pt idx="264">
                  <c:v>29221</c:v>
                </c:pt>
                <c:pt idx="265">
                  <c:v>29252</c:v>
                </c:pt>
                <c:pt idx="266">
                  <c:v>29281</c:v>
                </c:pt>
                <c:pt idx="267">
                  <c:v>29312</c:v>
                </c:pt>
                <c:pt idx="268">
                  <c:v>29342</c:v>
                </c:pt>
                <c:pt idx="269">
                  <c:v>29373</c:v>
                </c:pt>
                <c:pt idx="270">
                  <c:v>29403</c:v>
                </c:pt>
                <c:pt idx="271">
                  <c:v>29434</c:v>
                </c:pt>
                <c:pt idx="272">
                  <c:v>29465</c:v>
                </c:pt>
                <c:pt idx="273">
                  <c:v>29495</c:v>
                </c:pt>
                <c:pt idx="274">
                  <c:v>29526</c:v>
                </c:pt>
                <c:pt idx="275">
                  <c:v>29556</c:v>
                </c:pt>
                <c:pt idx="276">
                  <c:v>29587</c:v>
                </c:pt>
                <c:pt idx="277">
                  <c:v>29618</c:v>
                </c:pt>
                <c:pt idx="278">
                  <c:v>29646</c:v>
                </c:pt>
                <c:pt idx="279">
                  <c:v>29677</c:v>
                </c:pt>
                <c:pt idx="280">
                  <c:v>29707</c:v>
                </c:pt>
                <c:pt idx="281">
                  <c:v>29738</c:v>
                </c:pt>
                <c:pt idx="282">
                  <c:v>29768</c:v>
                </c:pt>
                <c:pt idx="283">
                  <c:v>29799</c:v>
                </c:pt>
                <c:pt idx="284">
                  <c:v>29830</c:v>
                </c:pt>
                <c:pt idx="285">
                  <c:v>29860</c:v>
                </c:pt>
                <c:pt idx="286">
                  <c:v>29891</c:v>
                </c:pt>
                <c:pt idx="287">
                  <c:v>29921</c:v>
                </c:pt>
                <c:pt idx="288">
                  <c:v>29952</c:v>
                </c:pt>
                <c:pt idx="289">
                  <c:v>29983</c:v>
                </c:pt>
                <c:pt idx="290">
                  <c:v>30011</c:v>
                </c:pt>
                <c:pt idx="291">
                  <c:v>30042</c:v>
                </c:pt>
                <c:pt idx="292">
                  <c:v>30072</c:v>
                </c:pt>
                <c:pt idx="293">
                  <c:v>30103</c:v>
                </c:pt>
                <c:pt idx="294">
                  <c:v>30133</c:v>
                </c:pt>
                <c:pt idx="295">
                  <c:v>30164</c:v>
                </c:pt>
                <c:pt idx="296">
                  <c:v>30195</c:v>
                </c:pt>
                <c:pt idx="297">
                  <c:v>30225</c:v>
                </c:pt>
                <c:pt idx="298">
                  <c:v>30256</c:v>
                </c:pt>
                <c:pt idx="299">
                  <c:v>30286</c:v>
                </c:pt>
                <c:pt idx="300">
                  <c:v>30317</c:v>
                </c:pt>
                <c:pt idx="301">
                  <c:v>30348</c:v>
                </c:pt>
                <c:pt idx="302">
                  <c:v>30376</c:v>
                </c:pt>
                <c:pt idx="303">
                  <c:v>30407</c:v>
                </c:pt>
                <c:pt idx="304">
                  <c:v>30437</c:v>
                </c:pt>
                <c:pt idx="305">
                  <c:v>30468</c:v>
                </c:pt>
                <c:pt idx="306">
                  <c:v>30498</c:v>
                </c:pt>
                <c:pt idx="307">
                  <c:v>30529</c:v>
                </c:pt>
                <c:pt idx="308">
                  <c:v>30560</c:v>
                </c:pt>
                <c:pt idx="309">
                  <c:v>30590</c:v>
                </c:pt>
                <c:pt idx="310">
                  <c:v>30621</c:v>
                </c:pt>
                <c:pt idx="311">
                  <c:v>30651</c:v>
                </c:pt>
                <c:pt idx="312">
                  <c:v>30682</c:v>
                </c:pt>
                <c:pt idx="313">
                  <c:v>30713</c:v>
                </c:pt>
                <c:pt idx="314">
                  <c:v>30742</c:v>
                </c:pt>
                <c:pt idx="315">
                  <c:v>30773</c:v>
                </c:pt>
                <c:pt idx="316">
                  <c:v>30803</c:v>
                </c:pt>
                <c:pt idx="317">
                  <c:v>30834</c:v>
                </c:pt>
                <c:pt idx="318">
                  <c:v>30864</c:v>
                </c:pt>
                <c:pt idx="319">
                  <c:v>30895</c:v>
                </c:pt>
                <c:pt idx="320">
                  <c:v>30926</c:v>
                </c:pt>
                <c:pt idx="321">
                  <c:v>30956</c:v>
                </c:pt>
                <c:pt idx="322">
                  <c:v>30987</c:v>
                </c:pt>
                <c:pt idx="323">
                  <c:v>31017</c:v>
                </c:pt>
                <c:pt idx="324">
                  <c:v>31048</c:v>
                </c:pt>
                <c:pt idx="325">
                  <c:v>31079</c:v>
                </c:pt>
                <c:pt idx="326">
                  <c:v>31107</c:v>
                </c:pt>
                <c:pt idx="327">
                  <c:v>31138</c:v>
                </c:pt>
                <c:pt idx="328">
                  <c:v>31168</c:v>
                </c:pt>
                <c:pt idx="329">
                  <c:v>31199</c:v>
                </c:pt>
                <c:pt idx="330">
                  <c:v>31229</c:v>
                </c:pt>
                <c:pt idx="331">
                  <c:v>31260</c:v>
                </c:pt>
                <c:pt idx="332">
                  <c:v>31291</c:v>
                </c:pt>
                <c:pt idx="333">
                  <c:v>31321</c:v>
                </c:pt>
                <c:pt idx="334">
                  <c:v>31352</c:v>
                </c:pt>
                <c:pt idx="335">
                  <c:v>31382</c:v>
                </c:pt>
                <c:pt idx="336">
                  <c:v>31413</c:v>
                </c:pt>
                <c:pt idx="337">
                  <c:v>31444</c:v>
                </c:pt>
                <c:pt idx="338">
                  <c:v>31472</c:v>
                </c:pt>
                <c:pt idx="339">
                  <c:v>31503</c:v>
                </c:pt>
                <c:pt idx="340">
                  <c:v>31533</c:v>
                </c:pt>
                <c:pt idx="341">
                  <c:v>31564</c:v>
                </c:pt>
                <c:pt idx="342">
                  <c:v>31594</c:v>
                </c:pt>
                <c:pt idx="343">
                  <c:v>31625</c:v>
                </c:pt>
                <c:pt idx="344">
                  <c:v>31656</c:v>
                </c:pt>
                <c:pt idx="345">
                  <c:v>31686</c:v>
                </c:pt>
                <c:pt idx="346">
                  <c:v>31717</c:v>
                </c:pt>
                <c:pt idx="347">
                  <c:v>31747</c:v>
                </c:pt>
                <c:pt idx="348">
                  <c:v>31778</c:v>
                </c:pt>
                <c:pt idx="349">
                  <c:v>31809</c:v>
                </c:pt>
                <c:pt idx="350">
                  <c:v>31837</c:v>
                </c:pt>
                <c:pt idx="351">
                  <c:v>31868</c:v>
                </c:pt>
                <c:pt idx="352">
                  <c:v>31898</c:v>
                </c:pt>
                <c:pt idx="353">
                  <c:v>31929</c:v>
                </c:pt>
                <c:pt idx="354">
                  <c:v>31959</c:v>
                </c:pt>
                <c:pt idx="355">
                  <c:v>31990</c:v>
                </c:pt>
                <c:pt idx="356">
                  <c:v>32021</c:v>
                </c:pt>
                <c:pt idx="357">
                  <c:v>32051</c:v>
                </c:pt>
                <c:pt idx="358">
                  <c:v>32082</c:v>
                </c:pt>
                <c:pt idx="359">
                  <c:v>32112</c:v>
                </c:pt>
                <c:pt idx="360">
                  <c:v>32143</c:v>
                </c:pt>
                <c:pt idx="361">
                  <c:v>32174</c:v>
                </c:pt>
                <c:pt idx="362">
                  <c:v>32203</c:v>
                </c:pt>
                <c:pt idx="363">
                  <c:v>32234</c:v>
                </c:pt>
                <c:pt idx="364">
                  <c:v>32264</c:v>
                </c:pt>
                <c:pt idx="365">
                  <c:v>32295</c:v>
                </c:pt>
                <c:pt idx="366">
                  <c:v>32325</c:v>
                </c:pt>
                <c:pt idx="367">
                  <c:v>32356</c:v>
                </c:pt>
                <c:pt idx="368">
                  <c:v>32387</c:v>
                </c:pt>
                <c:pt idx="369">
                  <c:v>32417</c:v>
                </c:pt>
                <c:pt idx="370">
                  <c:v>32448</c:v>
                </c:pt>
                <c:pt idx="371">
                  <c:v>32478</c:v>
                </c:pt>
                <c:pt idx="372">
                  <c:v>32509</c:v>
                </c:pt>
                <c:pt idx="373">
                  <c:v>32540</c:v>
                </c:pt>
                <c:pt idx="374">
                  <c:v>32568</c:v>
                </c:pt>
                <c:pt idx="375">
                  <c:v>32599</c:v>
                </c:pt>
                <c:pt idx="376">
                  <c:v>32629</c:v>
                </c:pt>
                <c:pt idx="377">
                  <c:v>32660</c:v>
                </c:pt>
                <c:pt idx="378">
                  <c:v>32690</c:v>
                </c:pt>
                <c:pt idx="379">
                  <c:v>32721</c:v>
                </c:pt>
                <c:pt idx="380">
                  <c:v>32752</c:v>
                </c:pt>
                <c:pt idx="381">
                  <c:v>32782</c:v>
                </c:pt>
                <c:pt idx="382">
                  <c:v>32813</c:v>
                </c:pt>
                <c:pt idx="383">
                  <c:v>32843</c:v>
                </c:pt>
                <c:pt idx="384">
                  <c:v>32874</c:v>
                </c:pt>
                <c:pt idx="385">
                  <c:v>32905</c:v>
                </c:pt>
                <c:pt idx="386">
                  <c:v>32933</c:v>
                </c:pt>
                <c:pt idx="387">
                  <c:v>32964</c:v>
                </c:pt>
                <c:pt idx="388">
                  <c:v>32994</c:v>
                </c:pt>
                <c:pt idx="389">
                  <c:v>33025</c:v>
                </c:pt>
                <c:pt idx="390">
                  <c:v>33055</c:v>
                </c:pt>
                <c:pt idx="391">
                  <c:v>33086</c:v>
                </c:pt>
                <c:pt idx="392">
                  <c:v>33117</c:v>
                </c:pt>
                <c:pt idx="393">
                  <c:v>33147</c:v>
                </c:pt>
                <c:pt idx="394">
                  <c:v>33178</c:v>
                </c:pt>
                <c:pt idx="395">
                  <c:v>33208</c:v>
                </c:pt>
                <c:pt idx="396">
                  <c:v>33239</c:v>
                </c:pt>
                <c:pt idx="397">
                  <c:v>33270</c:v>
                </c:pt>
                <c:pt idx="398">
                  <c:v>33298</c:v>
                </c:pt>
                <c:pt idx="399">
                  <c:v>33329</c:v>
                </c:pt>
                <c:pt idx="400">
                  <c:v>33359</c:v>
                </c:pt>
                <c:pt idx="401">
                  <c:v>33390</c:v>
                </c:pt>
                <c:pt idx="402">
                  <c:v>33420</c:v>
                </c:pt>
                <c:pt idx="403">
                  <c:v>33451</c:v>
                </c:pt>
                <c:pt idx="404">
                  <c:v>33482</c:v>
                </c:pt>
                <c:pt idx="405">
                  <c:v>33512</c:v>
                </c:pt>
                <c:pt idx="406">
                  <c:v>33543</c:v>
                </c:pt>
                <c:pt idx="407">
                  <c:v>33573</c:v>
                </c:pt>
                <c:pt idx="408">
                  <c:v>33604</c:v>
                </c:pt>
                <c:pt idx="409">
                  <c:v>33635</c:v>
                </c:pt>
                <c:pt idx="410">
                  <c:v>33664</c:v>
                </c:pt>
                <c:pt idx="411">
                  <c:v>33695</c:v>
                </c:pt>
                <c:pt idx="412">
                  <c:v>33725</c:v>
                </c:pt>
                <c:pt idx="413">
                  <c:v>33756</c:v>
                </c:pt>
                <c:pt idx="414">
                  <c:v>33786</c:v>
                </c:pt>
                <c:pt idx="415">
                  <c:v>33817</c:v>
                </c:pt>
                <c:pt idx="416">
                  <c:v>33848</c:v>
                </c:pt>
                <c:pt idx="417">
                  <c:v>33878</c:v>
                </c:pt>
                <c:pt idx="418">
                  <c:v>33909</c:v>
                </c:pt>
                <c:pt idx="419">
                  <c:v>33939</c:v>
                </c:pt>
                <c:pt idx="420">
                  <c:v>33970</c:v>
                </c:pt>
                <c:pt idx="421">
                  <c:v>34001</c:v>
                </c:pt>
                <c:pt idx="422">
                  <c:v>34029</c:v>
                </c:pt>
                <c:pt idx="423">
                  <c:v>34060</c:v>
                </c:pt>
                <c:pt idx="424">
                  <c:v>34090</c:v>
                </c:pt>
                <c:pt idx="425">
                  <c:v>34121</c:v>
                </c:pt>
                <c:pt idx="426">
                  <c:v>34151</c:v>
                </c:pt>
                <c:pt idx="427">
                  <c:v>34182</c:v>
                </c:pt>
                <c:pt idx="428">
                  <c:v>34213</c:v>
                </c:pt>
                <c:pt idx="429">
                  <c:v>34243</c:v>
                </c:pt>
                <c:pt idx="430">
                  <c:v>34274</c:v>
                </c:pt>
                <c:pt idx="431">
                  <c:v>34304</c:v>
                </c:pt>
                <c:pt idx="432">
                  <c:v>34335</c:v>
                </c:pt>
                <c:pt idx="433">
                  <c:v>34366</c:v>
                </c:pt>
                <c:pt idx="434">
                  <c:v>34394</c:v>
                </c:pt>
                <c:pt idx="435">
                  <c:v>34425</c:v>
                </c:pt>
                <c:pt idx="436">
                  <c:v>34455</c:v>
                </c:pt>
                <c:pt idx="437">
                  <c:v>34486</c:v>
                </c:pt>
                <c:pt idx="438">
                  <c:v>34516</c:v>
                </c:pt>
                <c:pt idx="439">
                  <c:v>34547</c:v>
                </c:pt>
                <c:pt idx="440">
                  <c:v>34578</c:v>
                </c:pt>
                <c:pt idx="441">
                  <c:v>34608</c:v>
                </c:pt>
                <c:pt idx="442">
                  <c:v>34639</c:v>
                </c:pt>
                <c:pt idx="443">
                  <c:v>34669</c:v>
                </c:pt>
                <c:pt idx="444">
                  <c:v>34700</c:v>
                </c:pt>
                <c:pt idx="445">
                  <c:v>34731</c:v>
                </c:pt>
                <c:pt idx="446">
                  <c:v>34759</c:v>
                </c:pt>
                <c:pt idx="447">
                  <c:v>34790</c:v>
                </c:pt>
                <c:pt idx="448">
                  <c:v>34820</c:v>
                </c:pt>
                <c:pt idx="449">
                  <c:v>34851</c:v>
                </c:pt>
                <c:pt idx="450">
                  <c:v>34881</c:v>
                </c:pt>
                <c:pt idx="451">
                  <c:v>34912</c:v>
                </c:pt>
                <c:pt idx="452">
                  <c:v>34943</c:v>
                </c:pt>
                <c:pt idx="453">
                  <c:v>34973</c:v>
                </c:pt>
                <c:pt idx="454">
                  <c:v>35004</c:v>
                </c:pt>
                <c:pt idx="455">
                  <c:v>35034</c:v>
                </c:pt>
                <c:pt idx="456">
                  <c:v>35065</c:v>
                </c:pt>
                <c:pt idx="457">
                  <c:v>35096</c:v>
                </c:pt>
                <c:pt idx="458">
                  <c:v>35125</c:v>
                </c:pt>
                <c:pt idx="459">
                  <c:v>35156</c:v>
                </c:pt>
                <c:pt idx="460">
                  <c:v>35186</c:v>
                </c:pt>
                <c:pt idx="461">
                  <c:v>35217</c:v>
                </c:pt>
                <c:pt idx="462">
                  <c:v>35247</c:v>
                </c:pt>
                <c:pt idx="463">
                  <c:v>35278</c:v>
                </c:pt>
                <c:pt idx="464">
                  <c:v>35309</c:v>
                </c:pt>
                <c:pt idx="465">
                  <c:v>35339</c:v>
                </c:pt>
                <c:pt idx="466">
                  <c:v>35370</c:v>
                </c:pt>
                <c:pt idx="467">
                  <c:v>35400</c:v>
                </c:pt>
                <c:pt idx="468">
                  <c:v>35431</c:v>
                </c:pt>
                <c:pt idx="469">
                  <c:v>35462</c:v>
                </c:pt>
                <c:pt idx="470">
                  <c:v>35490</c:v>
                </c:pt>
                <c:pt idx="471">
                  <c:v>35521</c:v>
                </c:pt>
                <c:pt idx="472">
                  <c:v>35551</c:v>
                </c:pt>
                <c:pt idx="473">
                  <c:v>35582</c:v>
                </c:pt>
                <c:pt idx="474">
                  <c:v>35612</c:v>
                </c:pt>
                <c:pt idx="475">
                  <c:v>35643</c:v>
                </c:pt>
                <c:pt idx="476">
                  <c:v>35674</c:v>
                </c:pt>
                <c:pt idx="477">
                  <c:v>35704</c:v>
                </c:pt>
                <c:pt idx="478">
                  <c:v>35735</c:v>
                </c:pt>
                <c:pt idx="479">
                  <c:v>35765</c:v>
                </c:pt>
                <c:pt idx="480">
                  <c:v>35796</c:v>
                </c:pt>
                <c:pt idx="481">
                  <c:v>35827</c:v>
                </c:pt>
                <c:pt idx="482">
                  <c:v>35855</c:v>
                </c:pt>
                <c:pt idx="483">
                  <c:v>35886</c:v>
                </c:pt>
                <c:pt idx="484">
                  <c:v>35916</c:v>
                </c:pt>
                <c:pt idx="485">
                  <c:v>35947</c:v>
                </c:pt>
                <c:pt idx="486">
                  <c:v>35977</c:v>
                </c:pt>
                <c:pt idx="487">
                  <c:v>36008</c:v>
                </c:pt>
                <c:pt idx="488">
                  <c:v>36039</c:v>
                </c:pt>
                <c:pt idx="489">
                  <c:v>36069</c:v>
                </c:pt>
                <c:pt idx="490">
                  <c:v>36100</c:v>
                </c:pt>
                <c:pt idx="491">
                  <c:v>36130</c:v>
                </c:pt>
                <c:pt idx="492">
                  <c:v>36161</c:v>
                </c:pt>
                <c:pt idx="493">
                  <c:v>36192</c:v>
                </c:pt>
                <c:pt idx="494">
                  <c:v>36220</c:v>
                </c:pt>
                <c:pt idx="495">
                  <c:v>36251</c:v>
                </c:pt>
                <c:pt idx="496">
                  <c:v>36281</c:v>
                </c:pt>
                <c:pt idx="497">
                  <c:v>36312</c:v>
                </c:pt>
                <c:pt idx="498">
                  <c:v>36342</c:v>
                </c:pt>
                <c:pt idx="499">
                  <c:v>36373</c:v>
                </c:pt>
                <c:pt idx="500">
                  <c:v>36404</c:v>
                </c:pt>
                <c:pt idx="501">
                  <c:v>36434</c:v>
                </c:pt>
                <c:pt idx="502">
                  <c:v>36465</c:v>
                </c:pt>
                <c:pt idx="503">
                  <c:v>36495</c:v>
                </c:pt>
                <c:pt idx="504">
                  <c:v>36526</c:v>
                </c:pt>
                <c:pt idx="505">
                  <c:v>36557</c:v>
                </c:pt>
                <c:pt idx="506">
                  <c:v>36586</c:v>
                </c:pt>
                <c:pt idx="507">
                  <c:v>36617</c:v>
                </c:pt>
                <c:pt idx="508">
                  <c:v>36647</c:v>
                </c:pt>
                <c:pt idx="509">
                  <c:v>36678</c:v>
                </c:pt>
                <c:pt idx="510">
                  <c:v>36708</c:v>
                </c:pt>
                <c:pt idx="511">
                  <c:v>36739</c:v>
                </c:pt>
                <c:pt idx="512">
                  <c:v>36770</c:v>
                </c:pt>
                <c:pt idx="513">
                  <c:v>36800</c:v>
                </c:pt>
                <c:pt idx="514">
                  <c:v>36831</c:v>
                </c:pt>
                <c:pt idx="515">
                  <c:v>36861</c:v>
                </c:pt>
                <c:pt idx="516">
                  <c:v>36892</c:v>
                </c:pt>
                <c:pt idx="517">
                  <c:v>36923</c:v>
                </c:pt>
                <c:pt idx="518">
                  <c:v>36951</c:v>
                </c:pt>
                <c:pt idx="519">
                  <c:v>36982</c:v>
                </c:pt>
                <c:pt idx="520">
                  <c:v>37012</c:v>
                </c:pt>
                <c:pt idx="521">
                  <c:v>37043</c:v>
                </c:pt>
                <c:pt idx="522">
                  <c:v>37073</c:v>
                </c:pt>
                <c:pt idx="523">
                  <c:v>37104</c:v>
                </c:pt>
                <c:pt idx="524">
                  <c:v>37135</c:v>
                </c:pt>
                <c:pt idx="525">
                  <c:v>37165</c:v>
                </c:pt>
                <c:pt idx="526">
                  <c:v>37196</c:v>
                </c:pt>
                <c:pt idx="527">
                  <c:v>37226</c:v>
                </c:pt>
                <c:pt idx="528">
                  <c:v>37257</c:v>
                </c:pt>
                <c:pt idx="529">
                  <c:v>37288</c:v>
                </c:pt>
                <c:pt idx="530">
                  <c:v>37316</c:v>
                </c:pt>
                <c:pt idx="531">
                  <c:v>37347</c:v>
                </c:pt>
                <c:pt idx="532">
                  <c:v>37377</c:v>
                </c:pt>
                <c:pt idx="533">
                  <c:v>37408</c:v>
                </c:pt>
                <c:pt idx="534">
                  <c:v>37438</c:v>
                </c:pt>
                <c:pt idx="535">
                  <c:v>37469</c:v>
                </c:pt>
                <c:pt idx="536">
                  <c:v>37500</c:v>
                </c:pt>
                <c:pt idx="537">
                  <c:v>37530</c:v>
                </c:pt>
                <c:pt idx="538">
                  <c:v>37561</c:v>
                </c:pt>
                <c:pt idx="539">
                  <c:v>37591</c:v>
                </c:pt>
                <c:pt idx="540">
                  <c:v>37622</c:v>
                </c:pt>
                <c:pt idx="541">
                  <c:v>37653</c:v>
                </c:pt>
                <c:pt idx="542">
                  <c:v>37681</c:v>
                </c:pt>
                <c:pt idx="543">
                  <c:v>37712</c:v>
                </c:pt>
                <c:pt idx="544">
                  <c:v>37742</c:v>
                </c:pt>
                <c:pt idx="545">
                  <c:v>37773</c:v>
                </c:pt>
                <c:pt idx="546">
                  <c:v>37803</c:v>
                </c:pt>
                <c:pt idx="547">
                  <c:v>37834</c:v>
                </c:pt>
                <c:pt idx="548">
                  <c:v>37865</c:v>
                </c:pt>
                <c:pt idx="549">
                  <c:v>37895</c:v>
                </c:pt>
                <c:pt idx="550">
                  <c:v>37926</c:v>
                </c:pt>
                <c:pt idx="551">
                  <c:v>37956</c:v>
                </c:pt>
                <c:pt idx="552">
                  <c:v>37987</c:v>
                </c:pt>
                <c:pt idx="553">
                  <c:v>38018</c:v>
                </c:pt>
                <c:pt idx="554">
                  <c:v>38047</c:v>
                </c:pt>
                <c:pt idx="555">
                  <c:v>38078</c:v>
                </c:pt>
                <c:pt idx="556">
                  <c:v>38108</c:v>
                </c:pt>
                <c:pt idx="557">
                  <c:v>38139</c:v>
                </c:pt>
                <c:pt idx="558">
                  <c:v>38169</c:v>
                </c:pt>
                <c:pt idx="559">
                  <c:v>38200</c:v>
                </c:pt>
                <c:pt idx="560">
                  <c:v>38231</c:v>
                </c:pt>
                <c:pt idx="561">
                  <c:v>38261</c:v>
                </c:pt>
                <c:pt idx="562">
                  <c:v>38292</c:v>
                </c:pt>
                <c:pt idx="563">
                  <c:v>38322</c:v>
                </c:pt>
                <c:pt idx="564">
                  <c:v>38353</c:v>
                </c:pt>
                <c:pt idx="565">
                  <c:v>38384</c:v>
                </c:pt>
                <c:pt idx="566">
                  <c:v>38412</c:v>
                </c:pt>
                <c:pt idx="567">
                  <c:v>38443</c:v>
                </c:pt>
                <c:pt idx="568">
                  <c:v>38473</c:v>
                </c:pt>
                <c:pt idx="569">
                  <c:v>38504</c:v>
                </c:pt>
                <c:pt idx="570">
                  <c:v>38534</c:v>
                </c:pt>
                <c:pt idx="571">
                  <c:v>38565</c:v>
                </c:pt>
                <c:pt idx="572">
                  <c:v>38596</c:v>
                </c:pt>
                <c:pt idx="573">
                  <c:v>38626</c:v>
                </c:pt>
                <c:pt idx="574">
                  <c:v>38657</c:v>
                </c:pt>
                <c:pt idx="575">
                  <c:v>38687</c:v>
                </c:pt>
                <c:pt idx="576">
                  <c:v>38718</c:v>
                </c:pt>
                <c:pt idx="577">
                  <c:v>38749</c:v>
                </c:pt>
                <c:pt idx="578">
                  <c:v>38777</c:v>
                </c:pt>
                <c:pt idx="579">
                  <c:v>38808</c:v>
                </c:pt>
                <c:pt idx="580">
                  <c:v>38838</c:v>
                </c:pt>
                <c:pt idx="581">
                  <c:v>38869</c:v>
                </c:pt>
                <c:pt idx="582">
                  <c:v>38899</c:v>
                </c:pt>
                <c:pt idx="583">
                  <c:v>38930</c:v>
                </c:pt>
                <c:pt idx="584">
                  <c:v>38961</c:v>
                </c:pt>
                <c:pt idx="585">
                  <c:v>38991</c:v>
                </c:pt>
                <c:pt idx="586">
                  <c:v>39022</c:v>
                </c:pt>
                <c:pt idx="587">
                  <c:v>39052</c:v>
                </c:pt>
                <c:pt idx="588">
                  <c:v>39083</c:v>
                </c:pt>
                <c:pt idx="589">
                  <c:v>39114</c:v>
                </c:pt>
                <c:pt idx="590">
                  <c:v>39142</c:v>
                </c:pt>
                <c:pt idx="591">
                  <c:v>39173</c:v>
                </c:pt>
                <c:pt idx="592">
                  <c:v>39203</c:v>
                </c:pt>
                <c:pt idx="593">
                  <c:v>39234</c:v>
                </c:pt>
                <c:pt idx="594">
                  <c:v>39264</c:v>
                </c:pt>
                <c:pt idx="595">
                  <c:v>39295</c:v>
                </c:pt>
                <c:pt idx="596">
                  <c:v>39326</c:v>
                </c:pt>
                <c:pt idx="597">
                  <c:v>39356</c:v>
                </c:pt>
                <c:pt idx="598">
                  <c:v>39387</c:v>
                </c:pt>
                <c:pt idx="599">
                  <c:v>39417</c:v>
                </c:pt>
                <c:pt idx="600">
                  <c:v>39448</c:v>
                </c:pt>
                <c:pt idx="601">
                  <c:v>39479</c:v>
                </c:pt>
                <c:pt idx="602">
                  <c:v>39508</c:v>
                </c:pt>
                <c:pt idx="603">
                  <c:v>39539</c:v>
                </c:pt>
                <c:pt idx="604">
                  <c:v>39569</c:v>
                </c:pt>
                <c:pt idx="605">
                  <c:v>39600</c:v>
                </c:pt>
                <c:pt idx="606">
                  <c:v>39630</c:v>
                </c:pt>
                <c:pt idx="607">
                  <c:v>39661</c:v>
                </c:pt>
                <c:pt idx="608">
                  <c:v>39692</c:v>
                </c:pt>
                <c:pt idx="609">
                  <c:v>39722</c:v>
                </c:pt>
                <c:pt idx="610">
                  <c:v>39753</c:v>
                </c:pt>
                <c:pt idx="611">
                  <c:v>39783</c:v>
                </c:pt>
                <c:pt idx="612">
                  <c:v>39814</c:v>
                </c:pt>
                <c:pt idx="613">
                  <c:v>39845</c:v>
                </c:pt>
                <c:pt idx="614">
                  <c:v>39873</c:v>
                </c:pt>
                <c:pt idx="615">
                  <c:v>39904</c:v>
                </c:pt>
                <c:pt idx="616">
                  <c:v>39934</c:v>
                </c:pt>
                <c:pt idx="617">
                  <c:v>39965</c:v>
                </c:pt>
                <c:pt idx="618">
                  <c:v>39995</c:v>
                </c:pt>
                <c:pt idx="619">
                  <c:v>40026</c:v>
                </c:pt>
                <c:pt idx="620">
                  <c:v>40057</c:v>
                </c:pt>
                <c:pt idx="621">
                  <c:v>40087</c:v>
                </c:pt>
                <c:pt idx="622">
                  <c:v>40118</c:v>
                </c:pt>
                <c:pt idx="623">
                  <c:v>40148</c:v>
                </c:pt>
                <c:pt idx="624">
                  <c:v>40179</c:v>
                </c:pt>
                <c:pt idx="625">
                  <c:v>40210</c:v>
                </c:pt>
                <c:pt idx="626">
                  <c:v>40238</c:v>
                </c:pt>
                <c:pt idx="627">
                  <c:v>40269</c:v>
                </c:pt>
                <c:pt idx="628">
                  <c:v>40299</c:v>
                </c:pt>
                <c:pt idx="629">
                  <c:v>40330</c:v>
                </c:pt>
                <c:pt idx="630">
                  <c:v>40360</c:v>
                </c:pt>
                <c:pt idx="631">
                  <c:v>40391</c:v>
                </c:pt>
                <c:pt idx="632">
                  <c:v>40422</c:v>
                </c:pt>
                <c:pt idx="633">
                  <c:v>40452</c:v>
                </c:pt>
                <c:pt idx="634">
                  <c:v>40483</c:v>
                </c:pt>
                <c:pt idx="635">
                  <c:v>40513</c:v>
                </c:pt>
                <c:pt idx="636">
                  <c:v>40544</c:v>
                </c:pt>
                <c:pt idx="637">
                  <c:v>40575</c:v>
                </c:pt>
                <c:pt idx="638">
                  <c:v>40603</c:v>
                </c:pt>
                <c:pt idx="639">
                  <c:v>40634</c:v>
                </c:pt>
                <c:pt idx="640">
                  <c:v>40664</c:v>
                </c:pt>
                <c:pt idx="641">
                  <c:v>40695</c:v>
                </c:pt>
                <c:pt idx="642">
                  <c:v>40725</c:v>
                </c:pt>
                <c:pt idx="643">
                  <c:v>40756</c:v>
                </c:pt>
                <c:pt idx="644">
                  <c:v>40787</c:v>
                </c:pt>
                <c:pt idx="645">
                  <c:v>40817</c:v>
                </c:pt>
                <c:pt idx="646">
                  <c:v>40848</c:v>
                </c:pt>
                <c:pt idx="647">
                  <c:v>40878</c:v>
                </c:pt>
                <c:pt idx="648">
                  <c:v>40909</c:v>
                </c:pt>
                <c:pt idx="649">
                  <c:v>40940</c:v>
                </c:pt>
                <c:pt idx="650">
                  <c:v>40969</c:v>
                </c:pt>
                <c:pt idx="651">
                  <c:v>41000</c:v>
                </c:pt>
                <c:pt idx="652">
                  <c:v>41030</c:v>
                </c:pt>
                <c:pt idx="653">
                  <c:v>41061</c:v>
                </c:pt>
                <c:pt idx="654">
                  <c:v>41091</c:v>
                </c:pt>
                <c:pt idx="655">
                  <c:v>41122</c:v>
                </c:pt>
                <c:pt idx="656">
                  <c:v>41153</c:v>
                </c:pt>
                <c:pt idx="657">
                  <c:v>41183</c:v>
                </c:pt>
                <c:pt idx="658">
                  <c:v>41214</c:v>
                </c:pt>
                <c:pt idx="659">
                  <c:v>41244</c:v>
                </c:pt>
                <c:pt idx="660">
                  <c:v>41275</c:v>
                </c:pt>
                <c:pt idx="661">
                  <c:v>41306</c:v>
                </c:pt>
                <c:pt idx="662">
                  <c:v>41334</c:v>
                </c:pt>
                <c:pt idx="663">
                  <c:v>41365</c:v>
                </c:pt>
                <c:pt idx="664">
                  <c:v>41395</c:v>
                </c:pt>
                <c:pt idx="665">
                  <c:v>41426</c:v>
                </c:pt>
                <c:pt idx="666">
                  <c:v>41456</c:v>
                </c:pt>
                <c:pt idx="667">
                  <c:v>41487</c:v>
                </c:pt>
                <c:pt idx="668">
                  <c:v>41518</c:v>
                </c:pt>
                <c:pt idx="669">
                  <c:v>41548</c:v>
                </c:pt>
                <c:pt idx="670">
                  <c:v>41579</c:v>
                </c:pt>
                <c:pt idx="671">
                  <c:v>41609</c:v>
                </c:pt>
                <c:pt idx="672">
                  <c:v>41640</c:v>
                </c:pt>
                <c:pt idx="673">
                  <c:v>41671</c:v>
                </c:pt>
                <c:pt idx="674">
                  <c:v>41699</c:v>
                </c:pt>
                <c:pt idx="675">
                  <c:v>41730</c:v>
                </c:pt>
                <c:pt idx="676">
                  <c:v>41760</c:v>
                </c:pt>
                <c:pt idx="677">
                  <c:v>41791</c:v>
                </c:pt>
                <c:pt idx="678">
                  <c:v>41821</c:v>
                </c:pt>
                <c:pt idx="679">
                  <c:v>41852</c:v>
                </c:pt>
                <c:pt idx="680">
                  <c:v>41883</c:v>
                </c:pt>
                <c:pt idx="681">
                  <c:v>41913</c:v>
                </c:pt>
                <c:pt idx="682">
                  <c:v>41944</c:v>
                </c:pt>
                <c:pt idx="683">
                  <c:v>41974</c:v>
                </c:pt>
                <c:pt idx="684">
                  <c:v>42005</c:v>
                </c:pt>
                <c:pt idx="685">
                  <c:v>42036</c:v>
                </c:pt>
                <c:pt idx="686">
                  <c:v>42064</c:v>
                </c:pt>
                <c:pt idx="687">
                  <c:v>42095</c:v>
                </c:pt>
                <c:pt idx="688">
                  <c:v>42125</c:v>
                </c:pt>
                <c:pt idx="689">
                  <c:v>42156</c:v>
                </c:pt>
                <c:pt idx="690">
                  <c:v>42186</c:v>
                </c:pt>
                <c:pt idx="691">
                  <c:v>42217</c:v>
                </c:pt>
                <c:pt idx="692">
                  <c:v>42248</c:v>
                </c:pt>
                <c:pt idx="693">
                  <c:v>42278</c:v>
                </c:pt>
                <c:pt idx="694">
                  <c:v>42309</c:v>
                </c:pt>
                <c:pt idx="695">
                  <c:v>42339</c:v>
                </c:pt>
                <c:pt idx="696">
                  <c:v>42370</c:v>
                </c:pt>
                <c:pt idx="697">
                  <c:v>42401</c:v>
                </c:pt>
                <c:pt idx="698">
                  <c:v>42430</c:v>
                </c:pt>
                <c:pt idx="699">
                  <c:v>42461</c:v>
                </c:pt>
                <c:pt idx="700">
                  <c:v>42491</c:v>
                </c:pt>
                <c:pt idx="701">
                  <c:v>42522</c:v>
                </c:pt>
                <c:pt idx="702">
                  <c:v>42552</c:v>
                </c:pt>
                <c:pt idx="703">
                  <c:v>42583</c:v>
                </c:pt>
                <c:pt idx="704">
                  <c:v>42614</c:v>
                </c:pt>
                <c:pt idx="705">
                  <c:v>42644</c:v>
                </c:pt>
                <c:pt idx="706">
                  <c:v>42675</c:v>
                </c:pt>
                <c:pt idx="707">
                  <c:v>42705</c:v>
                </c:pt>
                <c:pt idx="708">
                  <c:v>42736</c:v>
                </c:pt>
                <c:pt idx="709">
                  <c:v>42767</c:v>
                </c:pt>
                <c:pt idx="710">
                  <c:v>42795</c:v>
                </c:pt>
                <c:pt idx="711">
                  <c:v>42826</c:v>
                </c:pt>
                <c:pt idx="712">
                  <c:v>42856</c:v>
                </c:pt>
                <c:pt idx="713">
                  <c:v>42887</c:v>
                </c:pt>
                <c:pt idx="714">
                  <c:v>42917</c:v>
                </c:pt>
                <c:pt idx="715">
                  <c:v>42948</c:v>
                </c:pt>
                <c:pt idx="716">
                  <c:v>42979</c:v>
                </c:pt>
                <c:pt idx="717">
                  <c:v>43009</c:v>
                </c:pt>
                <c:pt idx="718">
                  <c:v>43040</c:v>
                </c:pt>
                <c:pt idx="719">
                  <c:v>43070</c:v>
                </c:pt>
                <c:pt idx="720">
                  <c:v>43101</c:v>
                </c:pt>
                <c:pt idx="721">
                  <c:v>43132</c:v>
                </c:pt>
                <c:pt idx="722">
                  <c:v>43160</c:v>
                </c:pt>
                <c:pt idx="723">
                  <c:v>43191</c:v>
                </c:pt>
                <c:pt idx="724">
                  <c:v>43221</c:v>
                </c:pt>
                <c:pt idx="725">
                  <c:v>43252</c:v>
                </c:pt>
                <c:pt idx="726">
                  <c:v>43282</c:v>
                </c:pt>
                <c:pt idx="727">
                  <c:v>43313</c:v>
                </c:pt>
                <c:pt idx="728">
                  <c:v>43344</c:v>
                </c:pt>
                <c:pt idx="729">
                  <c:v>43374</c:v>
                </c:pt>
                <c:pt idx="730">
                  <c:v>43405</c:v>
                </c:pt>
                <c:pt idx="731">
                  <c:v>43435</c:v>
                </c:pt>
                <c:pt idx="732">
                  <c:v>43466</c:v>
                </c:pt>
                <c:pt idx="733">
                  <c:v>43497</c:v>
                </c:pt>
                <c:pt idx="734">
                  <c:v>43525</c:v>
                </c:pt>
                <c:pt idx="735">
                  <c:v>43556</c:v>
                </c:pt>
                <c:pt idx="736">
                  <c:v>43586</c:v>
                </c:pt>
                <c:pt idx="737">
                  <c:v>43617</c:v>
                </c:pt>
                <c:pt idx="738">
                  <c:v>43647</c:v>
                </c:pt>
                <c:pt idx="739">
                  <c:v>43678</c:v>
                </c:pt>
              </c:numCache>
            </c:numRef>
          </c:cat>
          <c:val>
            <c:numRef>
              <c:f>Sheet10!$B$2:$B$741</c:f>
              <c:numCache>
                <c:formatCode>General</c:formatCode>
                <c:ptCount val="740"/>
                <c:pt idx="0">
                  <c:v>3093763</c:v>
                </c:pt>
                <c:pt idx="1">
                  <c:v>3077592</c:v>
                </c:pt>
                <c:pt idx="2">
                  <c:v>3058672</c:v>
                </c:pt>
                <c:pt idx="3">
                  <c:v>3052588</c:v>
                </c:pt>
                <c:pt idx="4">
                  <c:v>3049984</c:v>
                </c:pt>
                <c:pt idx="5">
                  <c:v>3048687</c:v>
                </c:pt>
                <c:pt idx="6">
                  <c:v>3077409</c:v>
                </c:pt>
                <c:pt idx="7">
                  <c:v>3068738</c:v>
                </c:pt>
                <c:pt idx="8">
                  <c:v>3077707</c:v>
                </c:pt>
                <c:pt idx="9">
                  <c:v>3088450</c:v>
                </c:pt>
                <c:pt idx="10">
                  <c:v>3086519</c:v>
                </c:pt>
                <c:pt idx="11">
                  <c:v>3091130</c:v>
                </c:pt>
                <c:pt idx="12">
                  <c:v>3084639</c:v>
                </c:pt>
                <c:pt idx="13">
                  <c:v>3090724</c:v>
                </c:pt>
                <c:pt idx="14">
                  <c:v>3099139</c:v>
                </c:pt>
                <c:pt idx="15">
                  <c:v>3102352</c:v>
                </c:pt>
                <c:pt idx="16">
                  <c:v>3106507</c:v>
                </c:pt>
                <c:pt idx="17">
                  <c:v>3116178</c:v>
                </c:pt>
                <c:pt idx="18">
                  <c:v>3105733</c:v>
                </c:pt>
                <c:pt idx="19">
                  <c:v>3124829</c:v>
                </c:pt>
                <c:pt idx="20">
                  <c:v>3129458</c:v>
                </c:pt>
                <c:pt idx="21">
                  <c:v>3119951</c:v>
                </c:pt>
                <c:pt idx="22">
                  <c:v>3132289</c:v>
                </c:pt>
                <c:pt idx="23">
                  <c:v>3148596</c:v>
                </c:pt>
                <c:pt idx="24">
                  <c:v>3140420</c:v>
                </c:pt>
                <c:pt idx="25">
                  <c:v>3143292</c:v>
                </c:pt>
                <c:pt idx="26">
                  <c:v>3136225</c:v>
                </c:pt>
                <c:pt idx="27">
                  <c:v>3132343</c:v>
                </c:pt>
                <c:pt idx="28">
                  <c:v>3138918</c:v>
                </c:pt>
                <c:pt idx="29">
                  <c:v>3131461</c:v>
                </c:pt>
                <c:pt idx="30">
                  <c:v>3128059</c:v>
                </c:pt>
                <c:pt idx="31">
                  <c:v>3123977</c:v>
                </c:pt>
                <c:pt idx="32">
                  <c:v>3122308</c:v>
                </c:pt>
                <c:pt idx="33">
                  <c:v>3117762</c:v>
                </c:pt>
                <c:pt idx="34">
                  <c:v>3116273</c:v>
                </c:pt>
                <c:pt idx="35">
                  <c:v>3097236</c:v>
                </c:pt>
                <c:pt idx="36">
                  <c:v>3109966</c:v>
                </c:pt>
                <c:pt idx="37">
                  <c:v>3101226</c:v>
                </c:pt>
                <c:pt idx="38">
                  <c:v>3116403</c:v>
                </c:pt>
                <c:pt idx="39">
                  <c:v>3105592</c:v>
                </c:pt>
                <c:pt idx="40">
                  <c:v>3099282</c:v>
                </c:pt>
                <c:pt idx="41">
                  <c:v>3100968</c:v>
                </c:pt>
                <c:pt idx="42">
                  <c:v>3097289</c:v>
                </c:pt>
                <c:pt idx="43">
                  <c:v>3097253</c:v>
                </c:pt>
                <c:pt idx="44">
                  <c:v>3099639</c:v>
                </c:pt>
                <c:pt idx="45">
                  <c:v>3120626</c:v>
                </c:pt>
                <c:pt idx="46">
                  <c:v>3128286</c:v>
                </c:pt>
                <c:pt idx="47">
                  <c:v>3140678</c:v>
                </c:pt>
                <c:pt idx="48">
                  <c:v>3138110</c:v>
                </c:pt>
                <c:pt idx="49">
                  <c:v>3134958</c:v>
                </c:pt>
                <c:pt idx="50">
                  <c:v>3131052</c:v>
                </c:pt>
                <c:pt idx="51">
                  <c:v>3155118</c:v>
                </c:pt>
                <c:pt idx="52">
                  <c:v>3141776</c:v>
                </c:pt>
                <c:pt idx="53">
                  <c:v>3138237</c:v>
                </c:pt>
                <c:pt idx="54">
                  <c:v>3129063</c:v>
                </c:pt>
                <c:pt idx="55">
                  <c:v>3128682</c:v>
                </c:pt>
                <c:pt idx="56">
                  <c:v>3126129</c:v>
                </c:pt>
                <c:pt idx="57">
                  <c:v>3107049</c:v>
                </c:pt>
                <c:pt idx="58">
                  <c:v>3111032</c:v>
                </c:pt>
                <c:pt idx="59">
                  <c:v>3099395</c:v>
                </c:pt>
                <c:pt idx="60">
                  <c:v>3086099</c:v>
                </c:pt>
                <c:pt idx="61">
                  <c:v>3093982</c:v>
                </c:pt>
                <c:pt idx="62">
                  <c:v>3094847</c:v>
                </c:pt>
                <c:pt idx="63">
                  <c:v>3089340</c:v>
                </c:pt>
                <c:pt idx="64">
                  <c:v>3092866</c:v>
                </c:pt>
                <c:pt idx="65">
                  <c:v>3084781</c:v>
                </c:pt>
                <c:pt idx="66">
                  <c:v>3095624</c:v>
                </c:pt>
                <c:pt idx="67">
                  <c:v>3093413</c:v>
                </c:pt>
                <c:pt idx="68">
                  <c:v>3095984</c:v>
                </c:pt>
                <c:pt idx="69">
                  <c:v>3096521</c:v>
                </c:pt>
                <c:pt idx="70">
                  <c:v>3087461</c:v>
                </c:pt>
                <c:pt idx="71">
                  <c:v>3085019</c:v>
                </c:pt>
                <c:pt idx="72">
                  <c:v>3104737</c:v>
                </c:pt>
                <c:pt idx="73">
                  <c:v>3099143</c:v>
                </c:pt>
                <c:pt idx="74">
                  <c:v>3100231</c:v>
                </c:pt>
                <c:pt idx="75">
                  <c:v>3104460</c:v>
                </c:pt>
                <c:pt idx="76">
                  <c:v>3111723</c:v>
                </c:pt>
                <c:pt idx="77">
                  <c:v>3114789</c:v>
                </c:pt>
                <c:pt idx="78">
                  <c:v>3124436</c:v>
                </c:pt>
                <c:pt idx="79">
                  <c:v>3120262</c:v>
                </c:pt>
                <c:pt idx="80">
                  <c:v>3109940</c:v>
                </c:pt>
                <c:pt idx="81">
                  <c:v>3114083</c:v>
                </c:pt>
                <c:pt idx="82">
                  <c:v>3102798</c:v>
                </c:pt>
                <c:pt idx="83">
                  <c:v>3104266</c:v>
                </c:pt>
                <c:pt idx="84">
                  <c:v>3109438</c:v>
                </c:pt>
                <c:pt idx="85">
                  <c:v>3097588</c:v>
                </c:pt>
                <c:pt idx="86">
                  <c:v>3101440</c:v>
                </c:pt>
                <c:pt idx="87">
                  <c:v>3100831</c:v>
                </c:pt>
                <c:pt idx="88">
                  <c:v>3105485</c:v>
                </c:pt>
                <c:pt idx="89">
                  <c:v>3107826</c:v>
                </c:pt>
                <c:pt idx="90">
                  <c:v>3108237</c:v>
                </c:pt>
                <c:pt idx="91">
                  <c:v>3113420</c:v>
                </c:pt>
                <c:pt idx="92">
                  <c:v>3127414</c:v>
                </c:pt>
                <c:pt idx="93">
                  <c:v>3127937</c:v>
                </c:pt>
                <c:pt idx="94">
                  <c:v>3123281</c:v>
                </c:pt>
                <c:pt idx="95">
                  <c:v>3136632</c:v>
                </c:pt>
                <c:pt idx="96">
                  <c:v>3080814</c:v>
                </c:pt>
                <c:pt idx="97">
                  <c:v>3134297</c:v>
                </c:pt>
                <c:pt idx="98">
                  <c:v>3136257</c:v>
                </c:pt>
                <c:pt idx="99">
                  <c:v>3129138</c:v>
                </c:pt>
                <c:pt idx="100">
                  <c:v>3130583</c:v>
                </c:pt>
                <c:pt idx="101">
                  <c:v>3136679</c:v>
                </c:pt>
                <c:pt idx="102">
                  <c:v>3128775</c:v>
                </c:pt>
                <c:pt idx="103">
                  <c:v>3122994</c:v>
                </c:pt>
                <c:pt idx="104">
                  <c:v>3125168</c:v>
                </c:pt>
                <c:pt idx="105">
                  <c:v>3136762</c:v>
                </c:pt>
                <c:pt idx="106">
                  <c:v>3138006</c:v>
                </c:pt>
                <c:pt idx="107">
                  <c:v>3142948</c:v>
                </c:pt>
                <c:pt idx="108">
                  <c:v>3165710</c:v>
                </c:pt>
                <c:pt idx="109">
                  <c:v>3143180</c:v>
                </c:pt>
                <c:pt idx="110">
                  <c:v>3138712</c:v>
                </c:pt>
                <c:pt idx="111">
                  <c:v>3139187</c:v>
                </c:pt>
                <c:pt idx="112">
                  <c:v>3133148</c:v>
                </c:pt>
                <c:pt idx="113">
                  <c:v>3140914</c:v>
                </c:pt>
                <c:pt idx="114">
                  <c:v>3148508</c:v>
                </c:pt>
                <c:pt idx="115">
                  <c:v>3162922</c:v>
                </c:pt>
                <c:pt idx="116">
                  <c:v>3169980</c:v>
                </c:pt>
                <c:pt idx="117">
                  <c:v>3159007</c:v>
                </c:pt>
                <c:pt idx="118">
                  <c:v>3175667</c:v>
                </c:pt>
                <c:pt idx="119">
                  <c:v>3191987</c:v>
                </c:pt>
                <c:pt idx="120">
                  <c:v>3183544</c:v>
                </c:pt>
                <c:pt idx="121">
                  <c:v>3190186</c:v>
                </c:pt>
                <c:pt idx="122">
                  <c:v>3186134</c:v>
                </c:pt>
                <c:pt idx="123">
                  <c:v>3186401</c:v>
                </c:pt>
                <c:pt idx="124">
                  <c:v>3191651</c:v>
                </c:pt>
                <c:pt idx="125">
                  <c:v>3187975</c:v>
                </c:pt>
                <c:pt idx="126">
                  <c:v>3189685</c:v>
                </c:pt>
                <c:pt idx="127">
                  <c:v>3195997</c:v>
                </c:pt>
                <c:pt idx="128">
                  <c:v>3194912</c:v>
                </c:pt>
                <c:pt idx="129">
                  <c:v>3206767</c:v>
                </c:pt>
                <c:pt idx="130">
                  <c:v>3216948</c:v>
                </c:pt>
                <c:pt idx="131">
                  <c:v>3212642</c:v>
                </c:pt>
                <c:pt idx="132">
                  <c:v>3221098</c:v>
                </c:pt>
                <c:pt idx="133">
                  <c:v>3202328</c:v>
                </c:pt>
                <c:pt idx="134">
                  <c:v>3232670</c:v>
                </c:pt>
                <c:pt idx="135">
                  <c:v>3246614</c:v>
                </c:pt>
                <c:pt idx="136">
                  <c:v>3253776</c:v>
                </c:pt>
                <c:pt idx="137">
                  <c:v>3261485</c:v>
                </c:pt>
                <c:pt idx="138">
                  <c:v>3269640</c:v>
                </c:pt>
                <c:pt idx="139">
                  <c:v>3272812</c:v>
                </c:pt>
                <c:pt idx="140">
                  <c:v>3256117</c:v>
                </c:pt>
                <c:pt idx="141">
                  <c:v>3257539</c:v>
                </c:pt>
                <c:pt idx="142">
                  <c:v>3251916</c:v>
                </c:pt>
                <c:pt idx="143">
                  <c:v>3232717</c:v>
                </c:pt>
                <c:pt idx="144">
                  <c:v>3251994</c:v>
                </c:pt>
                <c:pt idx="145">
                  <c:v>3246580</c:v>
                </c:pt>
                <c:pt idx="146">
                  <c:v>3226651</c:v>
                </c:pt>
                <c:pt idx="147">
                  <c:v>3217417</c:v>
                </c:pt>
                <c:pt idx="148">
                  <c:v>3198591</c:v>
                </c:pt>
                <c:pt idx="149">
                  <c:v>3191151</c:v>
                </c:pt>
                <c:pt idx="150">
                  <c:v>3167622</c:v>
                </c:pt>
                <c:pt idx="151">
                  <c:v>3153655</c:v>
                </c:pt>
                <c:pt idx="152">
                  <c:v>3149001</c:v>
                </c:pt>
                <c:pt idx="153">
                  <c:v>3136752</c:v>
                </c:pt>
                <c:pt idx="154">
                  <c:v>3126320</c:v>
                </c:pt>
                <c:pt idx="155">
                  <c:v>3110900</c:v>
                </c:pt>
                <c:pt idx="156">
                  <c:v>3091602</c:v>
                </c:pt>
                <c:pt idx="157">
                  <c:v>3090318</c:v>
                </c:pt>
                <c:pt idx="158">
                  <c:v>3075561</c:v>
                </c:pt>
                <c:pt idx="159">
                  <c:v>3058443</c:v>
                </c:pt>
                <c:pt idx="160">
                  <c:v>3055533</c:v>
                </c:pt>
                <c:pt idx="161">
                  <c:v>3039963</c:v>
                </c:pt>
                <c:pt idx="162">
                  <c:v>3046580</c:v>
                </c:pt>
                <c:pt idx="163">
                  <c:v>3020829</c:v>
                </c:pt>
                <c:pt idx="164">
                  <c:v>3016852</c:v>
                </c:pt>
                <c:pt idx="165">
                  <c:v>2996305</c:v>
                </c:pt>
                <c:pt idx="166">
                  <c:v>2988374</c:v>
                </c:pt>
                <c:pt idx="167">
                  <c:v>3004612</c:v>
                </c:pt>
                <c:pt idx="168">
                  <c:v>3004450</c:v>
                </c:pt>
                <c:pt idx="169">
                  <c:v>2997089</c:v>
                </c:pt>
                <c:pt idx="170">
                  <c:v>3009387</c:v>
                </c:pt>
                <c:pt idx="171">
                  <c:v>3010817</c:v>
                </c:pt>
                <c:pt idx="172">
                  <c:v>3004931</c:v>
                </c:pt>
                <c:pt idx="173">
                  <c:v>2998757</c:v>
                </c:pt>
                <c:pt idx="174">
                  <c:v>2978255</c:v>
                </c:pt>
                <c:pt idx="175">
                  <c:v>2984922</c:v>
                </c:pt>
                <c:pt idx="176">
                  <c:v>2983759</c:v>
                </c:pt>
                <c:pt idx="177">
                  <c:v>3002995</c:v>
                </c:pt>
                <c:pt idx="178">
                  <c:v>3000107</c:v>
                </c:pt>
                <c:pt idx="179">
                  <c:v>3008424</c:v>
                </c:pt>
                <c:pt idx="180">
                  <c:v>2998101</c:v>
                </c:pt>
                <c:pt idx="181">
                  <c:v>2998637</c:v>
                </c:pt>
                <c:pt idx="182">
                  <c:v>2990492</c:v>
                </c:pt>
                <c:pt idx="183">
                  <c:v>2983214</c:v>
                </c:pt>
                <c:pt idx="184">
                  <c:v>2974389</c:v>
                </c:pt>
                <c:pt idx="185">
                  <c:v>2966115</c:v>
                </c:pt>
                <c:pt idx="186">
                  <c:v>2957099</c:v>
                </c:pt>
                <c:pt idx="187">
                  <c:v>2956014</c:v>
                </c:pt>
                <c:pt idx="188">
                  <c:v>2948477</c:v>
                </c:pt>
                <c:pt idx="189">
                  <c:v>2936295</c:v>
                </c:pt>
                <c:pt idx="190">
                  <c:v>2928630</c:v>
                </c:pt>
                <c:pt idx="191">
                  <c:v>2918959</c:v>
                </c:pt>
                <c:pt idx="192">
                  <c:v>2911404</c:v>
                </c:pt>
                <c:pt idx="193">
                  <c:v>2906804</c:v>
                </c:pt>
                <c:pt idx="194">
                  <c:v>2893752</c:v>
                </c:pt>
                <c:pt idx="195">
                  <c:v>2884587</c:v>
                </c:pt>
                <c:pt idx="196">
                  <c:v>2884265</c:v>
                </c:pt>
                <c:pt idx="197">
                  <c:v>2880054</c:v>
                </c:pt>
                <c:pt idx="198">
                  <c:v>2870183</c:v>
                </c:pt>
                <c:pt idx="199">
                  <c:v>2856111</c:v>
                </c:pt>
                <c:pt idx="200">
                  <c:v>2835795</c:v>
                </c:pt>
                <c:pt idx="201">
                  <c:v>2820154</c:v>
                </c:pt>
                <c:pt idx="202">
                  <c:v>2808706</c:v>
                </c:pt>
                <c:pt idx="203">
                  <c:v>2779682</c:v>
                </c:pt>
                <c:pt idx="204">
                  <c:v>2758126</c:v>
                </c:pt>
                <c:pt idx="205">
                  <c:v>2738494</c:v>
                </c:pt>
                <c:pt idx="206">
                  <c:v>2724973</c:v>
                </c:pt>
                <c:pt idx="207">
                  <c:v>2712496</c:v>
                </c:pt>
                <c:pt idx="208">
                  <c:v>2707907</c:v>
                </c:pt>
                <c:pt idx="209">
                  <c:v>2701978</c:v>
                </c:pt>
                <c:pt idx="210">
                  <c:v>2699973</c:v>
                </c:pt>
                <c:pt idx="211">
                  <c:v>2703131</c:v>
                </c:pt>
                <c:pt idx="212">
                  <c:v>2703329</c:v>
                </c:pt>
                <c:pt idx="213">
                  <c:v>2698494</c:v>
                </c:pt>
                <c:pt idx="214">
                  <c:v>2692317</c:v>
                </c:pt>
                <c:pt idx="215">
                  <c:v>2690696</c:v>
                </c:pt>
                <c:pt idx="216">
                  <c:v>2704372</c:v>
                </c:pt>
                <c:pt idx="217">
                  <c:v>2696770</c:v>
                </c:pt>
                <c:pt idx="218">
                  <c:v>2699626</c:v>
                </c:pt>
                <c:pt idx="219">
                  <c:v>2695239</c:v>
                </c:pt>
                <c:pt idx="220">
                  <c:v>2678916</c:v>
                </c:pt>
                <c:pt idx="221">
                  <c:v>2678848</c:v>
                </c:pt>
                <c:pt idx="222">
                  <c:v>2693555</c:v>
                </c:pt>
                <c:pt idx="223">
                  <c:v>2677066</c:v>
                </c:pt>
                <c:pt idx="224">
                  <c:v>2677755</c:v>
                </c:pt>
                <c:pt idx="225">
                  <c:v>2674946</c:v>
                </c:pt>
                <c:pt idx="226">
                  <c:v>2673600</c:v>
                </c:pt>
                <c:pt idx="227">
                  <c:v>2677335</c:v>
                </c:pt>
                <c:pt idx="228">
                  <c:v>2672986</c:v>
                </c:pt>
                <c:pt idx="229">
                  <c:v>2679297</c:v>
                </c:pt>
                <c:pt idx="230">
                  <c:v>2674426</c:v>
                </c:pt>
                <c:pt idx="231">
                  <c:v>2680690</c:v>
                </c:pt>
                <c:pt idx="232">
                  <c:v>2680892</c:v>
                </c:pt>
                <c:pt idx="233">
                  <c:v>2680484</c:v>
                </c:pt>
                <c:pt idx="234">
                  <c:v>2671175</c:v>
                </c:pt>
                <c:pt idx="235">
                  <c:v>2673815</c:v>
                </c:pt>
                <c:pt idx="236">
                  <c:v>2674496</c:v>
                </c:pt>
                <c:pt idx="237">
                  <c:v>2684898</c:v>
                </c:pt>
                <c:pt idx="238">
                  <c:v>2682059</c:v>
                </c:pt>
                <c:pt idx="239">
                  <c:v>2689457</c:v>
                </c:pt>
                <c:pt idx="240">
                  <c:v>2685490</c:v>
                </c:pt>
                <c:pt idx="241">
                  <c:v>2681240</c:v>
                </c:pt>
                <c:pt idx="242">
                  <c:v>2695291</c:v>
                </c:pt>
                <c:pt idx="243">
                  <c:v>2709888</c:v>
                </c:pt>
                <c:pt idx="244">
                  <c:v>2713548</c:v>
                </c:pt>
                <c:pt idx="245">
                  <c:v>2717741</c:v>
                </c:pt>
                <c:pt idx="246">
                  <c:v>2707361</c:v>
                </c:pt>
                <c:pt idx="247">
                  <c:v>2719553</c:v>
                </c:pt>
                <c:pt idx="248">
                  <c:v>2724289</c:v>
                </c:pt>
                <c:pt idx="249">
                  <c:v>2728779</c:v>
                </c:pt>
                <c:pt idx="250">
                  <c:v>2744931</c:v>
                </c:pt>
                <c:pt idx="251">
                  <c:v>2745354</c:v>
                </c:pt>
                <c:pt idx="252">
                  <c:v>2738887</c:v>
                </c:pt>
                <c:pt idx="253">
                  <c:v>2743510</c:v>
                </c:pt>
                <c:pt idx="254">
                  <c:v>2742112</c:v>
                </c:pt>
                <c:pt idx="255">
                  <c:v>2747004</c:v>
                </c:pt>
                <c:pt idx="256">
                  <c:v>2748555</c:v>
                </c:pt>
                <c:pt idx="257">
                  <c:v>2754980</c:v>
                </c:pt>
                <c:pt idx="258">
                  <c:v>2769764</c:v>
                </c:pt>
                <c:pt idx="259">
                  <c:v>2774602</c:v>
                </c:pt>
                <c:pt idx="260">
                  <c:v>2780273</c:v>
                </c:pt>
                <c:pt idx="261">
                  <c:v>2763270</c:v>
                </c:pt>
                <c:pt idx="262">
                  <c:v>2764820</c:v>
                </c:pt>
                <c:pt idx="263">
                  <c:v>2766108</c:v>
                </c:pt>
                <c:pt idx="264">
                  <c:v>2777268</c:v>
                </c:pt>
                <c:pt idx="265">
                  <c:v>2778980</c:v>
                </c:pt>
                <c:pt idx="266">
                  <c:v>2783235</c:v>
                </c:pt>
                <c:pt idx="267">
                  <c:v>2761547</c:v>
                </c:pt>
                <c:pt idx="268">
                  <c:v>2779662</c:v>
                </c:pt>
                <c:pt idx="269">
                  <c:v>2777347</c:v>
                </c:pt>
                <c:pt idx="270">
                  <c:v>2782811</c:v>
                </c:pt>
                <c:pt idx="271">
                  <c:v>2783571</c:v>
                </c:pt>
                <c:pt idx="272">
                  <c:v>2779447</c:v>
                </c:pt>
                <c:pt idx="273">
                  <c:v>2794696</c:v>
                </c:pt>
                <c:pt idx="274">
                  <c:v>2799292</c:v>
                </c:pt>
                <c:pt idx="275">
                  <c:v>2804893</c:v>
                </c:pt>
                <c:pt idx="276">
                  <c:v>2816544</c:v>
                </c:pt>
                <c:pt idx="277">
                  <c:v>2827601</c:v>
                </c:pt>
                <c:pt idx="278">
                  <c:v>2827063</c:v>
                </c:pt>
                <c:pt idx="279">
                  <c:v>2844599</c:v>
                </c:pt>
                <c:pt idx="280">
                  <c:v>2840079</c:v>
                </c:pt>
                <c:pt idx="281">
                  <c:v>2842373</c:v>
                </c:pt>
                <c:pt idx="282">
                  <c:v>2851432</c:v>
                </c:pt>
                <c:pt idx="283">
                  <c:v>2856574</c:v>
                </c:pt>
                <c:pt idx="284">
                  <c:v>2849900</c:v>
                </c:pt>
                <c:pt idx="285">
                  <c:v>2849655</c:v>
                </c:pt>
                <c:pt idx="286">
                  <c:v>2846188</c:v>
                </c:pt>
                <c:pt idx="287">
                  <c:v>2844655</c:v>
                </c:pt>
                <c:pt idx="288">
                  <c:v>2837609</c:v>
                </c:pt>
                <c:pt idx="289">
                  <c:v>2840366</c:v>
                </c:pt>
                <c:pt idx="290">
                  <c:v>2837382</c:v>
                </c:pt>
                <c:pt idx="291">
                  <c:v>2832577</c:v>
                </c:pt>
                <c:pt idx="292">
                  <c:v>2834147</c:v>
                </c:pt>
                <c:pt idx="293">
                  <c:v>2833888</c:v>
                </c:pt>
                <c:pt idx="294">
                  <c:v>2824414</c:v>
                </c:pt>
                <c:pt idx="295">
                  <c:v>2829249</c:v>
                </c:pt>
                <c:pt idx="296">
                  <c:v>2814731</c:v>
                </c:pt>
                <c:pt idx="297">
                  <c:v>2816358</c:v>
                </c:pt>
                <c:pt idx="298">
                  <c:v>2809480</c:v>
                </c:pt>
                <c:pt idx="299">
                  <c:v>2808968</c:v>
                </c:pt>
                <c:pt idx="300">
                  <c:v>2808859</c:v>
                </c:pt>
                <c:pt idx="301">
                  <c:v>2802235</c:v>
                </c:pt>
                <c:pt idx="302">
                  <c:v>2808977</c:v>
                </c:pt>
                <c:pt idx="303">
                  <c:v>2821534</c:v>
                </c:pt>
                <c:pt idx="304">
                  <c:v>2819727</c:v>
                </c:pt>
                <c:pt idx="305">
                  <c:v>2829550</c:v>
                </c:pt>
                <c:pt idx="306">
                  <c:v>2823505</c:v>
                </c:pt>
                <c:pt idx="307">
                  <c:v>2819008</c:v>
                </c:pt>
                <c:pt idx="308">
                  <c:v>2848942</c:v>
                </c:pt>
                <c:pt idx="309">
                  <c:v>2862348</c:v>
                </c:pt>
                <c:pt idx="310">
                  <c:v>2867021</c:v>
                </c:pt>
                <c:pt idx="311">
                  <c:v>2871261</c:v>
                </c:pt>
                <c:pt idx="312">
                  <c:v>2876122</c:v>
                </c:pt>
                <c:pt idx="313">
                  <c:v>2878806</c:v>
                </c:pt>
                <c:pt idx="314">
                  <c:v>2888336</c:v>
                </c:pt>
                <c:pt idx="315">
                  <c:v>2889585</c:v>
                </c:pt>
                <c:pt idx="316">
                  <c:v>2892047</c:v>
                </c:pt>
                <c:pt idx="317">
                  <c:v>2900895</c:v>
                </c:pt>
                <c:pt idx="318">
                  <c:v>2902430</c:v>
                </c:pt>
                <c:pt idx="319">
                  <c:v>2895408</c:v>
                </c:pt>
                <c:pt idx="320">
                  <c:v>2909611</c:v>
                </c:pt>
                <c:pt idx="321">
                  <c:v>2904548</c:v>
                </c:pt>
                <c:pt idx="322">
                  <c:v>2908258</c:v>
                </c:pt>
                <c:pt idx="323">
                  <c:v>2912077</c:v>
                </c:pt>
                <c:pt idx="324">
                  <c:v>2921459</c:v>
                </c:pt>
                <c:pt idx="325">
                  <c:v>2923391</c:v>
                </c:pt>
                <c:pt idx="326">
                  <c:v>2918550</c:v>
                </c:pt>
                <c:pt idx="327">
                  <c:v>2918375</c:v>
                </c:pt>
                <c:pt idx="328">
                  <c:v>2928805</c:v>
                </c:pt>
                <c:pt idx="329">
                  <c:v>2913282</c:v>
                </c:pt>
                <c:pt idx="330">
                  <c:v>2930526</c:v>
                </c:pt>
                <c:pt idx="331">
                  <c:v>2944618</c:v>
                </c:pt>
                <c:pt idx="332">
                  <c:v>2934894</c:v>
                </c:pt>
                <c:pt idx="333">
                  <c:v>2934442</c:v>
                </c:pt>
                <c:pt idx="334">
                  <c:v>2946294</c:v>
                </c:pt>
                <c:pt idx="335">
                  <c:v>2945918</c:v>
                </c:pt>
                <c:pt idx="336">
                  <c:v>2952875</c:v>
                </c:pt>
                <c:pt idx="337">
                  <c:v>2952982</c:v>
                </c:pt>
                <c:pt idx="338">
                  <c:v>2955022</c:v>
                </c:pt>
                <c:pt idx="339">
                  <c:v>2956047</c:v>
                </c:pt>
                <c:pt idx="340">
                  <c:v>2959567</c:v>
                </c:pt>
                <c:pt idx="341">
                  <c:v>2964060</c:v>
                </c:pt>
                <c:pt idx="342">
                  <c:v>2976645</c:v>
                </c:pt>
                <c:pt idx="343">
                  <c:v>2969796</c:v>
                </c:pt>
                <c:pt idx="344">
                  <c:v>2978266</c:v>
                </c:pt>
                <c:pt idx="345">
                  <c:v>2977966</c:v>
                </c:pt>
                <c:pt idx="346">
                  <c:v>2973543</c:v>
                </c:pt>
                <c:pt idx="347">
                  <c:v>2974387</c:v>
                </c:pt>
                <c:pt idx="348">
                  <c:v>2986665</c:v>
                </c:pt>
                <c:pt idx="349">
                  <c:v>2989917</c:v>
                </c:pt>
                <c:pt idx="350">
                  <c:v>2994092</c:v>
                </c:pt>
                <c:pt idx="351">
                  <c:v>3004439</c:v>
                </c:pt>
                <c:pt idx="352">
                  <c:v>3004308</c:v>
                </c:pt>
                <c:pt idx="353">
                  <c:v>3010521</c:v>
                </c:pt>
                <c:pt idx="354">
                  <c:v>3014045</c:v>
                </c:pt>
                <c:pt idx="355">
                  <c:v>3019160</c:v>
                </c:pt>
                <c:pt idx="356">
                  <c:v>3013335</c:v>
                </c:pt>
                <c:pt idx="357">
                  <c:v>3023849</c:v>
                </c:pt>
                <c:pt idx="358">
                  <c:v>3020554</c:v>
                </c:pt>
                <c:pt idx="359">
                  <c:v>3022842</c:v>
                </c:pt>
                <c:pt idx="360">
                  <c:v>3014303</c:v>
                </c:pt>
                <c:pt idx="361">
                  <c:v>3011921</c:v>
                </c:pt>
                <c:pt idx="362">
                  <c:v>3019889</c:v>
                </c:pt>
                <c:pt idx="363">
                  <c:v>3010534</c:v>
                </c:pt>
                <c:pt idx="364">
                  <c:v>3004047</c:v>
                </c:pt>
                <c:pt idx="365">
                  <c:v>3003082</c:v>
                </c:pt>
                <c:pt idx="366">
                  <c:v>2999959</c:v>
                </c:pt>
                <c:pt idx="367">
                  <c:v>3003882</c:v>
                </c:pt>
                <c:pt idx="368">
                  <c:v>3005507</c:v>
                </c:pt>
                <c:pt idx="369">
                  <c:v>3006750</c:v>
                </c:pt>
                <c:pt idx="370">
                  <c:v>3019567</c:v>
                </c:pt>
                <c:pt idx="371">
                  <c:v>3009638</c:v>
                </c:pt>
                <c:pt idx="372">
                  <c:v>3017492</c:v>
                </c:pt>
                <c:pt idx="373">
                  <c:v>3022420</c:v>
                </c:pt>
                <c:pt idx="374">
                  <c:v>3016872</c:v>
                </c:pt>
                <c:pt idx="375">
                  <c:v>3021186</c:v>
                </c:pt>
                <c:pt idx="376">
                  <c:v>3016623</c:v>
                </c:pt>
                <c:pt idx="377">
                  <c:v>3015898</c:v>
                </c:pt>
                <c:pt idx="378">
                  <c:v>3011370</c:v>
                </c:pt>
                <c:pt idx="379">
                  <c:v>2997232</c:v>
                </c:pt>
                <c:pt idx="380">
                  <c:v>2990708</c:v>
                </c:pt>
                <c:pt idx="381">
                  <c:v>2985796</c:v>
                </c:pt>
                <c:pt idx="382">
                  <c:v>2981213</c:v>
                </c:pt>
                <c:pt idx="383">
                  <c:v>2993051</c:v>
                </c:pt>
                <c:pt idx="384">
                  <c:v>3024440</c:v>
                </c:pt>
                <c:pt idx="385">
                  <c:v>3019159</c:v>
                </c:pt>
                <c:pt idx="386">
                  <c:v>3006986</c:v>
                </c:pt>
                <c:pt idx="387">
                  <c:v>2988911</c:v>
                </c:pt>
                <c:pt idx="388">
                  <c:v>2987378</c:v>
                </c:pt>
                <c:pt idx="389">
                  <c:v>2977366</c:v>
                </c:pt>
                <c:pt idx="390">
                  <c:v>2967071</c:v>
                </c:pt>
                <c:pt idx="391">
                  <c:v>2968105</c:v>
                </c:pt>
                <c:pt idx="392">
                  <c:v>2952292</c:v>
                </c:pt>
                <c:pt idx="393">
                  <c:v>2921414</c:v>
                </c:pt>
                <c:pt idx="394">
                  <c:v>2909270</c:v>
                </c:pt>
                <c:pt idx="395">
                  <c:v>2898729</c:v>
                </c:pt>
                <c:pt idx="396">
                  <c:v>2857665</c:v>
                </c:pt>
                <c:pt idx="397">
                  <c:v>2844319</c:v>
                </c:pt>
                <c:pt idx="398">
                  <c:v>2832145</c:v>
                </c:pt>
                <c:pt idx="399">
                  <c:v>2812317</c:v>
                </c:pt>
                <c:pt idx="400">
                  <c:v>2800451</c:v>
                </c:pt>
                <c:pt idx="401">
                  <c:v>2798456</c:v>
                </c:pt>
                <c:pt idx="402">
                  <c:v>2776353</c:v>
                </c:pt>
                <c:pt idx="403">
                  <c:v>2769994</c:v>
                </c:pt>
                <c:pt idx="404">
                  <c:v>2762304</c:v>
                </c:pt>
                <c:pt idx="405">
                  <c:v>2758097</c:v>
                </c:pt>
                <c:pt idx="406">
                  <c:v>2753407</c:v>
                </c:pt>
                <c:pt idx="407">
                  <c:v>2739675</c:v>
                </c:pt>
                <c:pt idx="408">
                  <c:v>2740028</c:v>
                </c:pt>
                <c:pt idx="409">
                  <c:v>2728043</c:v>
                </c:pt>
                <c:pt idx="410">
                  <c:v>2721012</c:v>
                </c:pt>
                <c:pt idx="411">
                  <c:v>2720362</c:v>
                </c:pt>
                <c:pt idx="412">
                  <c:v>2712676</c:v>
                </c:pt>
                <c:pt idx="413">
                  <c:v>2706712</c:v>
                </c:pt>
                <c:pt idx="414">
                  <c:v>2705244</c:v>
                </c:pt>
                <c:pt idx="415">
                  <c:v>2694098</c:v>
                </c:pt>
                <c:pt idx="416">
                  <c:v>2693368</c:v>
                </c:pt>
                <c:pt idx="417">
                  <c:v>2694285</c:v>
                </c:pt>
                <c:pt idx="418">
                  <c:v>2685305</c:v>
                </c:pt>
                <c:pt idx="419">
                  <c:v>2687879</c:v>
                </c:pt>
                <c:pt idx="420">
                  <c:v>2704130</c:v>
                </c:pt>
                <c:pt idx="421">
                  <c:v>2706905</c:v>
                </c:pt>
                <c:pt idx="422">
                  <c:v>2701399</c:v>
                </c:pt>
                <c:pt idx="423">
                  <c:v>2710029</c:v>
                </c:pt>
                <c:pt idx="424">
                  <c:v>2708616</c:v>
                </c:pt>
                <c:pt idx="425">
                  <c:v>2708653</c:v>
                </c:pt>
                <c:pt idx="426">
                  <c:v>2711805</c:v>
                </c:pt>
                <c:pt idx="427">
                  <c:v>2713988</c:v>
                </c:pt>
                <c:pt idx="428">
                  <c:v>2713812</c:v>
                </c:pt>
                <c:pt idx="429">
                  <c:v>2723921</c:v>
                </c:pt>
                <c:pt idx="430">
                  <c:v>2723993</c:v>
                </c:pt>
                <c:pt idx="431">
                  <c:v>2727979</c:v>
                </c:pt>
                <c:pt idx="432">
                  <c:v>2728348</c:v>
                </c:pt>
                <c:pt idx="433">
                  <c:v>2730205</c:v>
                </c:pt>
                <c:pt idx="434">
                  <c:v>2738167</c:v>
                </c:pt>
                <c:pt idx="435">
                  <c:v>2745130</c:v>
                </c:pt>
                <c:pt idx="436">
                  <c:v>2745769</c:v>
                </c:pt>
                <c:pt idx="437">
                  <c:v>2752784</c:v>
                </c:pt>
                <c:pt idx="438">
                  <c:v>2758818</c:v>
                </c:pt>
                <c:pt idx="439">
                  <c:v>2764679</c:v>
                </c:pt>
                <c:pt idx="440">
                  <c:v>2766739</c:v>
                </c:pt>
                <c:pt idx="441">
                  <c:v>2765443</c:v>
                </c:pt>
                <c:pt idx="442">
                  <c:v>2772271</c:v>
                </c:pt>
                <c:pt idx="443">
                  <c:v>2776008</c:v>
                </c:pt>
                <c:pt idx="444">
                  <c:v>2779527</c:v>
                </c:pt>
                <c:pt idx="445">
                  <c:v>2781745</c:v>
                </c:pt>
                <c:pt idx="446">
                  <c:v>2784283</c:v>
                </c:pt>
                <c:pt idx="447">
                  <c:v>2782561</c:v>
                </c:pt>
                <c:pt idx="448">
                  <c:v>2786463</c:v>
                </c:pt>
                <c:pt idx="449">
                  <c:v>2787630</c:v>
                </c:pt>
                <c:pt idx="450">
                  <c:v>2780923</c:v>
                </c:pt>
                <c:pt idx="451">
                  <c:v>2788537</c:v>
                </c:pt>
                <c:pt idx="452">
                  <c:v>2797661</c:v>
                </c:pt>
                <c:pt idx="453">
                  <c:v>2797545</c:v>
                </c:pt>
                <c:pt idx="454">
                  <c:v>2803663</c:v>
                </c:pt>
                <c:pt idx="455">
                  <c:v>2803692</c:v>
                </c:pt>
                <c:pt idx="456">
                  <c:v>2793683</c:v>
                </c:pt>
                <c:pt idx="457">
                  <c:v>2817641</c:v>
                </c:pt>
                <c:pt idx="458">
                  <c:v>2817202</c:v>
                </c:pt>
                <c:pt idx="459">
                  <c:v>2818993</c:v>
                </c:pt>
                <c:pt idx="460">
                  <c:v>2831680</c:v>
                </c:pt>
                <c:pt idx="461">
                  <c:v>2836454</c:v>
                </c:pt>
                <c:pt idx="462">
                  <c:v>2833477</c:v>
                </c:pt>
                <c:pt idx="463">
                  <c:v>2840361</c:v>
                </c:pt>
                <c:pt idx="464">
                  <c:v>2843197</c:v>
                </c:pt>
                <c:pt idx="465">
                  <c:v>2856476</c:v>
                </c:pt>
                <c:pt idx="466">
                  <c:v>2863080</c:v>
                </c:pt>
                <c:pt idx="467">
                  <c:v>2864007</c:v>
                </c:pt>
                <c:pt idx="468">
                  <c:v>2869711</c:v>
                </c:pt>
                <c:pt idx="469">
                  <c:v>2870410</c:v>
                </c:pt>
                <c:pt idx="470">
                  <c:v>2882836</c:v>
                </c:pt>
                <c:pt idx="471">
                  <c:v>2883095</c:v>
                </c:pt>
                <c:pt idx="472">
                  <c:v>2888416</c:v>
                </c:pt>
                <c:pt idx="473">
                  <c:v>2895650</c:v>
                </c:pt>
                <c:pt idx="474">
                  <c:v>2909001</c:v>
                </c:pt>
                <c:pt idx="475">
                  <c:v>2909291</c:v>
                </c:pt>
                <c:pt idx="476">
                  <c:v>2924371</c:v>
                </c:pt>
                <c:pt idx="477">
                  <c:v>2926686</c:v>
                </c:pt>
                <c:pt idx="478">
                  <c:v>2928657</c:v>
                </c:pt>
                <c:pt idx="479">
                  <c:v>2941877</c:v>
                </c:pt>
                <c:pt idx="480">
                  <c:v>2946855</c:v>
                </c:pt>
                <c:pt idx="481">
                  <c:v>2946366</c:v>
                </c:pt>
                <c:pt idx="482">
                  <c:v>2952205</c:v>
                </c:pt>
                <c:pt idx="483">
                  <c:v>2959905</c:v>
                </c:pt>
                <c:pt idx="484">
                  <c:v>2968539</c:v>
                </c:pt>
                <c:pt idx="485">
                  <c:v>2973158</c:v>
                </c:pt>
                <c:pt idx="486">
                  <c:v>2990048</c:v>
                </c:pt>
                <c:pt idx="487">
                  <c:v>2993398</c:v>
                </c:pt>
                <c:pt idx="488">
                  <c:v>2996567</c:v>
                </c:pt>
                <c:pt idx="489">
                  <c:v>3007568</c:v>
                </c:pt>
                <c:pt idx="490">
                  <c:v>3012025</c:v>
                </c:pt>
                <c:pt idx="491">
                  <c:v>3016807</c:v>
                </c:pt>
                <c:pt idx="492">
                  <c:v>3042390</c:v>
                </c:pt>
                <c:pt idx="493">
                  <c:v>3044125</c:v>
                </c:pt>
                <c:pt idx="494">
                  <c:v>3045832</c:v>
                </c:pt>
                <c:pt idx="495">
                  <c:v>3047955</c:v>
                </c:pt>
                <c:pt idx="496">
                  <c:v>3047182</c:v>
                </c:pt>
                <c:pt idx="497">
                  <c:v>3053033</c:v>
                </c:pt>
                <c:pt idx="498">
                  <c:v>3062229</c:v>
                </c:pt>
                <c:pt idx="499">
                  <c:v>3069701</c:v>
                </c:pt>
                <c:pt idx="500">
                  <c:v>3065417</c:v>
                </c:pt>
                <c:pt idx="501">
                  <c:v>3092643</c:v>
                </c:pt>
                <c:pt idx="502">
                  <c:v>3103963</c:v>
                </c:pt>
                <c:pt idx="503">
                  <c:v>3112650</c:v>
                </c:pt>
                <c:pt idx="504">
                  <c:v>3126141</c:v>
                </c:pt>
                <c:pt idx="505">
                  <c:v>3129926</c:v>
                </c:pt>
                <c:pt idx="506">
                  <c:v>3136399</c:v>
                </c:pt>
                <c:pt idx="507">
                  <c:v>3151491</c:v>
                </c:pt>
                <c:pt idx="508">
                  <c:v>3152987</c:v>
                </c:pt>
                <c:pt idx="509">
                  <c:v>3164653</c:v>
                </c:pt>
                <c:pt idx="510">
                  <c:v>3156831</c:v>
                </c:pt>
                <c:pt idx="511">
                  <c:v>3156589</c:v>
                </c:pt>
                <c:pt idx="512">
                  <c:v>3185385</c:v>
                </c:pt>
                <c:pt idx="513">
                  <c:v>3192943</c:v>
                </c:pt>
                <c:pt idx="514">
                  <c:v>3199303</c:v>
                </c:pt>
                <c:pt idx="515">
                  <c:v>3201061</c:v>
                </c:pt>
                <c:pt idx="516">
                  <c:v>3207411</c:v>
                </c:pt>
                <c:pt idx="517">
                  <c:v>3202921</c:v>
                </c:pt>
                <c:pt idx="518">
                  <c:v>3198721</c:v>
                </c:pt>
                <c:pt idx="519">
                  <c:v>3174209</c:v>
                </c:pt>
                <c:pt idx="520">
                  <c:v>3176713</c:v>
                </c:pt>
                <c:pt idx="521">
                  <c:v>3168587</c:v>
                </c:pt>
                <c:pt idx="522">
                  <c:v>3150726</c:v>
                </c:pt>
                <c:pt idx="523">
                  <c:v>3143294</c:v>
                </c:pt>
                <c:pt idx="524">
                  <c:v>3127984</c:v>
                </c:pt>
                <c:pt idx="525">
                  <c:v>3058360</c:v>
                </c:pt>
                <c:pt idx="526">
                  <c:v>3055056</c:v>
                </c:pt>
                <c:pt idx="527">
                  <c:v>3045696</c:v>
                </c:pt>
                <c:pt idx="528">
                  <c:v>3036022</c:v>
                </c:pt>
                <c:pt idx="529">
                  <c:v>3040026</c:v>
                </c:pt>
                <c:pt idx="530">
                  <c:v>3035318</c:v>
                </c:pt>
                <c:pt idx="531">
                  <c:v>3035771</c:v>
                </c:pt>
                <c:pt idx="532">
                  <c:v>3040660</c:v>
                </c:pt>
                <c:pt idx="533">
                  <c:v>3033670</c:v>
                </c:pt>
                <c:pt idx="534">
                  <c:v>3027252</c:v>
                </c:pt>
                <c:pt idx="535">
                  <c:v>3025824</c:v>
                </c:pt>
                <c:pt idx="536">
                  <c:v>3021232</c:v>
                </c:pt>
                <c:pt idx="537">
                  <c:v>3028045</c:v>
                </c:pt>
                <c:pt idx="538">
                  <c:v>3024845</c:v>
                </c:pt>
                <c:pt idx="539">
                  <c:v>3018268</c:v>
                </c:pt>
                <c:pt idx="540">
                  <c:v>3011115</c:v>
                </c:pt>
                <c:pt idx="541">
                  <c:v>3004763</c:v>
                </c:pt>
                <c:pt idx="542">
                  <c:v>2996566</c:v>
                </c:pt>
                <c:pt idx="543">
                  <c:v>2989482</c:v>
                </c:pt>
                <c:pt idx="544">
                  <c:v>2988261</c:v>
                </c:pt>
                <c:pt idx="545">
                  <c:v>2981965</c:v>
                </c:pt>
                <c:pt idx="546">
                  <c:v>2980663</c:v>
                </c:pt>
                <c:pt idx="547">
                  <c:v>2976583</c:v>
                </c:pt>
                <c:pt idx="548">
                  <c:v>2984732</c:v>
                </c:pt>
                <c:pt idx="549">
                  <c:v>2990279</c:v>
                </c:pt>
                <c:pt idx="550">
                  <c:v>2990478</c:v>
                </c:pt>
                <c:pt idx="551">
                  <c:v>2989146</c:v>
                </c:pt>
                <c:pt idx="552">
                  <c:v>2983639</c:v>
                </c:pt>
                <c:pt idx="553">
                  <c:v>2989152</c:v>
                </c:pt>
                <c:pt idx="554">
                  <c:v>2997904</c:v>
                </c:pt>
                <c:pt idx="555">
                  <c:v>2998308</c:v>
                </c:pt>
                <c:pt idx="556">
                  <c:v>3004494</c:v>
                </c:pt>
                <c:pt idx="557">
                  <c:v>3007981</c:v>
                </c:pt>
                <c:pt idx="558">
                  <c:v>3022069</c:v>
                </c:pt>
                <c:pt idx="559">
                  <c:v>3021629</c:v>
                </c:pt>
                <c:pt idx="560">
                  <c:v>3021704</c:v>
                </c:pt>
                <c:pt idx="561">
                  <c:v>3025245</c:v>
                </c:pt>
                <c:pt idx="562">
                  <c:v>3025510</c:v>
                </c:pt>
                <c:pt idx="563">
                  <c:v>3033234</c:v>
                </c:pt>
                <c:pt idx="564">
                  <c:v>3038264</c:v>
                </c:pt>
                <c:pt idx="565">
                  <c:v>3039023</c:v>
                </c:pt>
                <c:pt idx="566">
                  <c:v>3041135</c:v>
                </c:pt>
                <c:pt idx="567">
                  <c:v>3057145</c:v>
                </c:pt>
                <c:pt idx="568">
                  <c:v>3052899</c:v>
                </c:pt>
                <c:pt idx="569">
                  <c:v>3057322</c:v>
                </c:pt>
                <c:pt idx="570">
                  <c:v>3062939</c:v>
                </c:pt>
                <c:pt idx="571">
                  <c:v>3073035</c:v>
                </c:pt>
                <c:pt idx="572">
                  <c:v>3083519</c:v>
                </c:pt>
                <c:pt idx="573">
                  <c:v>3074255</c:v>
                </c:pt>
                <c:pt idx="574">
                  <c:v>3084119</c:v>
                </c:pt>
                <c:pt idx="575">
                  <c:v>3093784</c:v>
                </c:pt>
                <c:pt idx="576">
                  <c:v>3092937</c:v>
                </c:pt>
                <c:pt idx="577">
                  <c:v>3098006</c:v>
                </c:pt>
                <c:pt idx="578">
                  <c:v>3109692</c:v>
                </c:pt>
                <c:pt idx="579">
                  <c:v>3113234</c:v>
                </c:pt>
                <c:pt idx="580">
                  <c:v>3122550</c:v>
                </c:pt>
                <c:pt idx="581">
                  <c:v>3130541</c:v>
                </c:pt>
                <c:pt idx="582">
                  <c:v>3127295</c:v>
                </c:pt>
                <c:pt idx="583">
                  <c:v>3131218</c:v>
                </c:pt>
                <c:pt idx="584">
                  <c:v>3141925</c:v>
                </c:pt>
                <c:pt idx="585">
                  <c:v>3146680</c:v>
                </c:pt>
                <c:pt idx="586">
                  <c:v>3156887</c:v>
                </c:pt>
                <c:pt idx="587">
                  <c:v>3167351</c:v>
                </c:pt>
                <c:pt idx="588">
                  <c:v>3175813</c:v>
                </c:pt>
                <c:pt idx="589">
                  <c:v>3182542</c:v>
                </c:pt>
                <c:pt idx="590">
                  <c:v>3188345</c:v>
                </c:pt>
                <c:pt idx="591">
                  <c:v>3186339</c:v>
                </c:pt>
                <c:pt idx="592">
                  <c:v>3194466</c:v>
                </c:pt>
                <c:pt idx="593">
                  <c:v>3204524</c:v>
                </c:pt>
                <c:pt idx="594">
                  <c:v>3203734</c:v>
                </c:pt>
                <c:pt idx="595">
                  <c:v>3202932</c:v>
                </c:pt>
                <c:pt idx="596">
                  <c:v>3205216</c:v>
                </c:pt>
                <c:pt idx="597">
                  <c:v>3222814</c:v>
                </c:pt>
                <c:pt idx="598">
                  <c:v>3228919</c:v>
                </c:pt>
                <c:pt idx="599">
                  <c:v>3231211</c:v>
                </c:pt>
                <c:pt idx="600">
                  <c:v>3244758</c:v>
                </c:pt>
                <c:pt idx="601">
                  <c:v>3252196</c:v>
                </c:pt>
                <c:pt idx="602">
                  <c:v>3250897</c:v>
                </c:pt>
                <c:pt idx="603">
                  <c:v>3255997</c:v>
                </c:pt>
                <c:pt idx="604">
                  <c:v>3252286</c:v>
                </c:pt>
                <c:pt idx="605">
                  <c:v>3254895</c:v>
                </c:pt>
                <c:pt idx="606">
                  <c:v>3257366</c:v>
                </c:pt>
                <c:pt idx="607">
                  <c:v>3259164</c:v>
                </c:pt>
                <c:pt idx="608">
                  <c:v>3254255</c:v>
                </c:pt>
                <c:pt idx="609">
                  <c:v>3243485</c:v>
                </c:pt>
                <c:pt idx="610">
                  <c:v>3231179</c:v>
                </c:pt>
                <c:pt idx="611">
                  <c:v>3220660</c:v>
                </c:pt>
                <c:pt idx="612">
                  <c:v>3200362</c:v>
                </c:pt>
                <c:pt idx="613">
                  <c:v>3185457</c:v>
                </c:pt>
                <c:pt idx="614">
                  <c:v>3165672</c:v>
                </c:pt>
                <c:pt idx="615">
                  <c:v>3142621</c:v>
                </c:pt>
                <c:pt idx="616">
                  <c:v>3143428</c:v>
                </c:pt>
                <c:pt idx="617">
                  <c:v>3136073</c:v>
                </c:pt>
                <c:pt idx="618">
                  <c:v>3128776</c:v>
                </c:pt>
                <c:pt idx="619">
                  <c:v>3120450</c:v>
                </c:pt>
                <c:pt idx="620">
                  <c:v>3128530</c:v>
                </c:pt>
                <c:pt idx="621">
                  <c:v>3128646</c:v>
                </c:pt>
                <c:pt idx="622">
                  <c:v>3127126</c:v>
                </c:pt>
                <c:pt idx="623">
                  <c:v>3133193</c:v>
                </c:pt>
                <c:pt idx="624">
                  <c:v>3136873</c:v>
                </c:pt>
                <c:pt idx="625">
                  <c:v>3139722</c:v>
                </c:pt>
                <c:pt idx="626">
                  <c:v>3149374</c:v>
                </c:pt>
                <c:pt idx="627">
                  <c:v>3162977</c:v>
                </c:pt>
                <c:pt idx="628">
                  <c:v>3163794</c:v>
                </c:pt>
                <c:pt idx="629">
                  <c:v>3167324</c:v>
                </c:pt>
                <c:pt idx="630">
                  <c:v>3173705</c:v>
                </c:pt>
                <c:pt idx="631">
                  <c:v>3181301</c:v>
                </c:pt>
                <c:pt idx="632">
                  <c:v>3182461</c:v>
                </c:pt>
                <c:pt idx="633">
                  <c:v>3196623</c:v>
                </c:pt>
                <c:pt idx="634">
                  <c:v>3204080</c:v>
                </c:pt>
                <c:pt idx="635">
                  <c:v>3210261</c:v>
                </c:pt>
                <c:pt idx="636">
                  <c:v>3224121</c:v>
                </c:pt>
                <c:pt idx="637">
                  <c:v>3234412</c:v>
                </c:pt>
                <c:pt idx="638">
                  <c:v>3241784</c:v>
                </c:pt>
                <c:pt idx="639">
                  <c:v>3259129</c:v>
                </c:pt>
                <c:pt idx="640">
                  <c:v>3260715</c:v>
                </c:pt>
                <c:pt idx="641">
                  <c:v>3263434</c:v>
                </c:pt>
                <c:pt idx="642">
                  <c:v>3273517</c:v>
                </c:pt>
                <c:pt idx="643">
                  <c:v>3273465</c:v>
                </c:pt>
                <c:pt idx="644">
                  <c:v>3293112</c:v>
                </c:pt>
                <c:pt idx="645">
                  <c:v>3286606</c:v>
                </c:pt>
                <c:pt idx="646">
                  <c:v>3295767</c:v>
                </c:pt>
                <c:pt idx="647">
                  <c:v>3301595</c:v>
                </c:pt>
                <c:pt idx="648">
                  <c:v>3317528</c:v>
                </c:pt>
                <c:pt idx="649">
                  <c:v>3327790</c:v>
                </c:pt>
                <c:pt idx="650">
                  <c:v>3338937</c:v>
                </c:pt>
                <c:pt idx="651">
                  <c:v>3339345</c:v>
                </c:pt>
                <c:pt idx="652">
                  <c:v>3358658</c:v>
                </c:pt>
                <c:pt idx="653">
                  <c:v>3362275</c:v>
                </c:pt>
                <c:pt idx="654">
                  <c:v>3353389</c:v>
                </c:pt>
                <c:pt idx="655">
                  <c:v>3368242</c:v>
                </c:pt>
                <c:pt idx="656">
                  <c:v>3381972</c:v>
                </c:pt>
                <c:pt idx="657">
                  <c:v>3384896</c:v>
                </c:pt>
                <c:pt idx="658">
                  <c:v>3370152</c:v>
                </c:pt>
                <c:pt idx="659">
                  <c:v>3394603</c:v>
                </c:pt>
                <c:pt idx="660">
                  <c:v>3400761</c:v>
                </c:pt>
                <c:pt idx="661">
                  <c:v>3403581</c:v>
                </c:pt>
                <c:pt idx="662">
                  <c:v>3417849</c:v>
                </c:pt>
                <c:pt idx="663">
                  <c:v>3434929</c:v>
                </c:pt>
                <c:pt idx="664">
                  <c:v>3437765</c:v>
                </c:pt>
                <c:pt idx="665">
                  <c:v>3444042</c:v>
                </c:pt>
                <c:pt idx="666">
                  <c:v>3459428</c:v>
                </c:pt>
                <c:pt idx="667">
                  <c:v>3464557</c:v>
                </c:pt>
                <c:pt idx="668">
                  <c:v>3473987</c:v>
                </c:pt>
                <c:pt idx="669">
                  <c:v>3492559</c:v>
                </c:pt>
                <c:pt idx="670">
                  <c:v>3506232</c:v>
                </c:pt>
                <c:pt idx="671">
                  <c:v>3512594</c:v>
                </c:pt>
                <c:pt idx="672">
                  <c:v>3517722</c:v>
                </c:pt>
                <c:pt idx="673">
                  <c:v>3529830</c:v>
                </c:pt>
                <c:pt idx="674">
                  <c:v>3540281</c:v>
                </c:pt>
                <c:pt idx="675">
                  <c:v>3552776</c:v>
                </c:pt>
                <c:pt idx="676">
                  <c:v>3568950</c:v>
                </c:pt>
                <c:pt idx="677">
                  <c:v>3579615</c:v>
                </c:pt>
                <c:pt idx="678">
                  <c:v>3591751</c:v>
                </c:pt>
                <c:pt idx="679">
                  <c:v>3608151</c:v>
                </c:pt>
                <c:pt idx="680">
                  <c:v>3611995</c:v>
                </c:pt>
                <c:pt idx="681">
                  <c:v>3625503</c:v>
                </c:pt>
                <c:pt idx="682">
                  <c:v>3636916</c:v>
                </c:pt>
                <c:pt idx="683">
                  <c:v>3647168</c:v>
                </c:pt>
                <c:pt idx="684">
                  <c:v>3657237</c:v>
                </c:pt>
                <c:pt idx="685">
                  <c:v>3663492</c:v>
                </c:pt>
                <c:pt idx="686">
                  <c:v>3670336</c:v>
                </c:pt>
                <c:pt idx="687">
                  <c:v>3678884</c:v>
                </c:pt>
                <c:pt idx="688">
                  <c:v>3691257</c:v>
                </c:pt>
                <c:pt idx="689">
                  <c:v>3700439</c:v>
                </c:pt>
                <c:pt idx="690">
                  <c:v>3715470</c:v>
                </c:pt>
                <c:pt idx="691">
                  <c:v>3719215</c:v>
                </c:pt>
                <c:pt idx="692">
                  <c:v>3720904</c:v>
                </c:pt>
                <c:pt idx="693">
                  <c:v>3744473</c:v>
                </c:pt>
                <c:pt idx="694">
                  <c:v>3749741</c:v>
                </c:pt>
                <c:pt idx="695">
                  <c:v>3756457</c:v>
                </c:pt>
                <c:pt idx="696">
                  <c:v>3762169</c:v>
                </c:pt>
                <c:pt idx="697">
                  <c:v>3765392</c:v>
                </c:pt>
                <c:pt idx="698">
                  <c:v>3774933</c:v>
                </c:pt>
                <c:pt idx="699">
                  <c:v>3787932</c:v>
                </c:pt>
                <c:pt idx="700">
                  <c:v>3772978</c:v>
                </c:pt>
                <c:pt idx="701">
                  <c:v>3786275</c:v>
                </c:pt>
                <c:pt idx="702">
                  <c:v>3799596</c:v>
                </c:pt>
                <c:pt idx="703">
                  <c:v>3805561</c:v>
                </c:pt>
                <c:pt idx="704">
                  <c:v>3814363</c:v>
                </c:pt>
                <c:pt idx="705">
                  <c:v>3809692</c:v>
                </c:pt>
                <c:pt idx="706">
                  <c:v>3817213</c:v>
                </c:pt>
                <c:pt idx="707">
                  <c:v>3825483</c:v>
                </c:pt>
                <c:pt idx="708">
                  <c:v>3839086</c:v>
                </c:pt>
                <c:pt idx="709">
                  <c:v>3850794</c:v>
                </c:pt>
                <c:pt idx="710">
                  <c:v>3853708</c:v>
                </c:pt>
                <c:pt idx="711">
                  <c:v>3849672</c:v>
                </c:pt>
                <c:pt idx="712">
                  <c:v>3868465</c:v>
                </c:pt>
                <c:pt idx="713">
                  <c:v>3882237</c:v>
                </c:pt>
                <c:pt idx="714">
                  <c:v>3881430</c:v>
                </c:pt>
                <c:pt idx="715">
                  <c:v>3890038</c:v>
                </c:pt>
                <c:pt idx="716">
                  <c:v>3901211</c:v>
                </c:pt>
                <c:pt idx="717">
                  <c:v>3904584</c:v>
                </c:pt>
                <c:pt idx="718">
                  <c:v>3915282</c:v>
                </c:pt>
                <c:pt idx="719">
                  <c:v>3921899</c:v>
                </c:pt>
                <c:pt idx="720">
                  <c:v>3920690</c:v>
                </c:pt>
                <c:pt idx="721">
                  <c:v>3940978</c:v>
                </c:pt>
                <c:pt idx="722">
                  <c:v>3950846</c:v>
                </c:pt>
                <c:pt idx="723">
                  <c:v>3948334</c:v>
                </c:pt>
                <c:pt idx="724">
                  <c:v>3955997</c:v>
                </c:pt>
                <c:pt idx="725">
                  <c:v>3972632</c:v>
                </c:pt>
                <c:pt idx="726">
                  <c:v>3971440</c:v>
                </c:pt>
                <c:pt idx="727">
                  <c:v>3973189</c:v>
                </c:pt>
                <c:pt idx="728">
                  <c:v>3975066</c:v>
                </c:pt>
                <c:pt idx="729">
                  <c:v>3997144</c:v>
                </c:pt>
                <c:pt idx="730">
                  <c:v>3998805</c:v>
                </c:pt>
                <c:pt idx="731">
                  <c:v>4001885</c:v>
                </c:pt>
                <c:pt idx="732">
                  <c:v>4005068</c:v>
                </c:pt>
                <c:pt idx="733">
                  <c:v>4022871</c:v>
                </c:pt>
                <c:pt idx="734">
                  <c:v>4029740</c:v>
                </c:pt>
                <c:pt idx="735">
                  <c:v>4046408</c:v>
                </c:pt>
                <c:pt idx="736">
                  <c:v>4039562</c:v>
                </c:pt>
                <c:pt idx="737">
                  <c:v>4032949</c:v>
                </c:pt>
                <c:pt idx="738">
                  <c:v>4031141</c:v>
                </c:pt>
                <c:pt idx="739">
                  <c:v>4043066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AD-7A45-8D4D-9BE290534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566144"/>
        <c:axId val="108749568"/>
      </c:lineChart>
      <c:dateAx>
        <c:axId val="1045661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ln w="12700">
            <a:solidFill>
              <a:schemeClr val="bg2">
                <a:lumMod val="90000"/>
              </a:schemeClr>
            </a:solidFill>
          </a:ln>
        </c:spPr>
        <c:txPr>
          <a:bodyPr/>
          <a:lstStyle/>
          <a:p>
            <a:pPr>
              <a:defRPr b="0" i="0">
                <a:noFill/>
                <a:latin typeface="Roboto Light" panose="02000000000000000000" pitchFamily="2" charset="0"/>
                <a:ea typeface="Roboto Light" panose="02000000000000000000" pitchFamily="2" charset="0"/>
              </a:defRPr>
            </a:pPr>
            <a:endParaRPr lang="en-US"/>
          </a:p>
        </c:txPr>
        <c:crossAx val="108749568"/>
        <c:crosses val="autoZero"/>
        <c:auto val="1"/>
        <c:lblOffset val="100"/>
        <c:baseTimeUnit val="months"/>
      </c:dateAx>
      <c:valAx>
        <c:axId val="108749568"/>
        <c:scaling>
          <c:orientation val="minMax"/>
          <c:min val="250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12700">
            <a:solidFill>
              <a:schemeClr val="bg2">
                <a:lumMod val="90000"/>
              </a:schemeClr>
            </a:solidFill>
          </a:ln>
        </c:spPr>
        <c:txPr>
          <a:bodyPr/>
          <a:lstStyle/>
          <a:p>
            <a:pPr>
              <a:defRPr b="0" i="0">
                <a:noFill/>
                <a:latin typeface="Roboto Light" panose="02000000000000000000" pitchFamily="2" charset="0"/>
                <a:ea typeface="Roboto Light" panose="02000000000000000000" pitchFamily="2" charset="0"/>
              </a:defRPr>
            </a:pPr>
            <a:endParaRPr lang="en-US"/>
          </a:p>
        </c:txPr>
        <c:crossAx val="104566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>
              <a:latin typeface="Segoe UI Semilight" panose="020B0402040204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C3CF5A0-44F4-DB4D-9528-807D6F8363B1}" type="datetime1">
              <a:rPr lang="en-US" smtClean="0">
                <a:latin typeface="Segoe UI Semilight" panose="020B0402040204020203" pitchFamily="34" charset="0"/>
              </a:rPr>
              <a:t>5/11/2022</a:t>
            </a:fld>
            <a:endParaRPr lang="en-US" dirty="0">
              <a:latin typeface="Segoe UI Semilight" panose="020B04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>
              <a:latin typeface="Segoe UI Semilight" panose="020B04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30E6269-DF60-1341-9972-2D1ED519CEC6}" type="slidenum">
              <a:rPr lang="en-US" smtClean="0">
                <a:latin typeface="Segoe UI Semilight" panose="020B0402040204020203" pitchFamily="34" charset="0"/>
              </a:rPr>
              <a:t>‹#›</a:t>
            </a:fld>
            <a:endParaRPr lang="en-US" dirty="0"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62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 b="0" i="0">
                <a:latin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 b="0" i="0">
                <a:latin typeface="Segoe UI Semilight" panose="020B0402040204020203" pitchFamily="34" charset="0"/>
              </a:defRPr>
            </a:lvl1pPr>
          </a:lstStyle>
          <a:p>
            <a:fld id="{6CFC0F9C-A24E-3E4C-B1C9-2295AA64A544}" type="datetime1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 b="0" i="0">
                <a:latin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 b="0" i="0">
                <a:latin typeface="Segoe UI Semilight" panose="020B0402040204020203" pitchFamily="34" charset="0"/>
              </a:defRPr>
            </a:lvl1pPr>
          </a:lstStyle>
          <a:p>
            <a:fld id="{F1BA375A-1123-5E4A-9C56-A6D9B97A90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880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Segoe UI Semilight" panose="020B0402040204020203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84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2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Segoe UI Semilight"/>
              <a:cs typeface="Segoe UI Semi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28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18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23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81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24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77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02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10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8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38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66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80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6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0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6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Segoe UI Semilight" panose="020B04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5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6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1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latin typeface="Segoe UI Semilight"/>
              <a:cs typeface="Segoe UI Semi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375A-1123-5E4A-9C56-A6D9B97A90D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5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92075A0-5684-1445-8CF3-47ED128C3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4CFFA7F-5889-4F46-9FC3-3D5508B9D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570460"/>
            <a:ext cx="8216365" cy="9191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ts val="3400"/>
              </a:lnSpc>
              <a:defRPr sz="3000" b="0" i="0">
                <a:solidFill>
                  <a:schemeClr val="tx1"/>
                </a:solidFill>
                <a:latin typeface="Segoe UI Semilight" panose="020B0402040204020203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Title of Presentation or </a:t>
            </a:r>
            <a:br>
              <a:rPr lang="en-US"/>
            </a:br>
            <a:r>
              <a:rPr lang="en-US"/>
              <a:t>Project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223B5-144F-6044-BF8F-A9390D70A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2733593"/>
            <a:ext cx="8001000" cy="105156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1800"/>
              </a:lnSpc>
              <a:buNone/>
              <a:defRPr sz="1300" b="0" i="0"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  <a:lvl2pPr marL="347472" indent="0">
              <a:lnSpc>
                <a:spcPts val="1800"/>
              </a:lnSpc>
              <a:buNone/>
              <a:defRPr sz="1500"/>
            </a:lvl2pPr>
            <a:lvl3pPr marL="813816" indent="0">
              <a:buNone/>
              <a:defRPr/>
            </a:lvl3pPr>
            <a:lvl4pPr marL="1152144" indent="0">
              <a:buNone/>
              <a:defRPr/>
            </a:lvl4pPr>
            <a:lvl5pPr marL="1490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CC827-4237-F947-8373-1F66B479C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3" y="4287299"/>
            <a:ext cx="113600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8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07093" y="67693"/>
            <a:ext cx="1102405" cy="203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Segoe UI Semilight" panose="020B0402040204020203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82045" y="428625"/>
            <a:ext cx="7990455" cy="35853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b="0" i="0"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Insert Photo/Graphic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BC218-3A78-DC41-A51F-3E23B1E778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F9055-FFDF-D547-BDAE-78AEAE5D86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F59B889-F3FE-694E-9C06-9FE90DE48F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91672-B743-8F43-AA0D-C94552438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4" y="4532630"/>
            <a:ext cx="77455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4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4CFFA7F-5889-4F46-9FC3-3D5508B9D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570460"/>
            <a:ext cx="8216365" cy="9191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ts val="3400"/>
              </a:lnSpc>
              <a:defRPr sz="3000" b="0" i="0">
                <a:solidFill>
                  <a:schemeClr val="tx1"/>
                </a:solidFill>
                <a:latin typeface="Segoe UI Semilight" panose="020B0402040204020203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Title of Presentation or </a:t>
            </a:r>
            <a:br>
              <a:rPr lang="en-US"/>
            </a:br>
            <a:r>
              <a:rPr lang="en-US"/>
              <a:t>Project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223B5-144F-6044-BF8F-A9390D70A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2746845"/>
            <a:ext cx="8001000" cy="105156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1800"/>
              </a:lnSpc>
              <a:buNone/>
              <a:defRPr sz="1300" b="0" i="0"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  <a:lvl2pPr marL="347472" indent="0">
              <a:lnSpc>
                <a:spcPts val="1800"/>
              </a:lnSpc>
              <a:buNone/>
              <a:defRPr sz="1500"/>
            </a:lvl2pPr>
            <a:lvl3pPr marL="813816" indent="0">
              <a:buNone/>
              <a:defRPr/>
            </a:lvl3pPr>
            <a:lvl4pPr marL="1152144" indent="0">
              <a:buNone/>
              <a:defRPr/>
            </a:lvl4pPr>
            <a:lvl5pPr marL="1490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032A4-17E3-844A-AC41-E3DAA3A33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3" y="4287299"/>
            <a:ext cx="113600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77DC2-AC04-E244-9CCA-1006094BA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5"/>
            <a:ext cx="9143999" cy="51542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16F252-1EE4-EA4C-9614-A5560EDA16AE}"/>
              </a:ext>
            </a:extLst>
          </p:cNvPr>
          <p:cNvSpPr/>
          <p:nvPr userDrawn="1"/>
        </p:nvSpPr>
        <p:spPr>
          <a:xfrm>
            <a:off x="0" y="0"/>
            <a:ext cx="9144000" cy="513801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452D10E-AD74-1C4D-AAD1-6C4B3CE4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581890"/>
            <a:ext cx="8216365" cy="9191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ts val="3800"/>
              </a:lnSpc>
              <a:defRPr sz="3400" b="0" i="0">
                <a:solidFill>
                  <a:schemeClr val="tx1"/>
                </a:solidFill>
                <a:latin typeface="Segoe UI Semilight" panose="020B0402040204020203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Title of Presentation or </a:t>
            </a:r>
            <a:br>
              <a:rPr lang="en-US"/>
            </a:br>
            <a:r>
              <a:rPr lang="en-US"/>
              <a:t>Project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60ED-A826-3D4B-B9CD-A42F42FE4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2745023"/>
            <a:ext cx="8001000" cy="105156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1800"/>
              </a:lnSpc>
              <a:spcAft>
                <a:spcPts val="0"/>
              </a:spcAft>
              <a:buNone/>
              <a:defRPr sz="1300" b="0" i="0">
                <a:solidFill>
                  <a:schemeClr val="tx1"/>
                </a:solidFill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  <a:lvl2pPr marL="347472" indent="0">
              <a:buNone/>
              <a:defRPr>
                <a:solidFill>
                  <a:schemeClr val="bg1"/>
                </a:solidFill>
              </a:defRPr>
            </a:lvl2pPr>
            <a:lvl3pPr marL="813816" indent="0">
              <a:buNone/>
              <a:defRPr>
                <a:solidFill>
                  <a:schemeClr val="bg1"/>
                </a:solidFill>
              </a:defRPr>
            </a:lvl3pPr>
            <a:lvl4pPr marL="1152144" indent="0">
              <a:buNone/>
              <a:defRPr>
                <a:solidFill>
                  <a:schemeClr val="bg1"/>
                </a:solidFill>
              </a:defRPr>
            </a:lvl4pPr>
            <a:lvl5pPr marL="149047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E9DD7-6B52-0849-ACDC-1932B7167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288282"/>
            <a:ext cx="113600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0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77DC2-AC04-E244-9CCA-1006094BA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5"/>
            <a:ext cx="9143999" cy="5154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6086F6-187A-6E4C-8B88-726B3E62B036}"/>
              </a:ext>
            </a:extLst>
          </p:cNvPr>
          <p:cNvSpPr/>
          <p:nvPr userDrawn="1"/>
        </p:nvSpPr>
        <p:spPr>
          <a:xfrm>
            <a:off x="0" y="5485"/>
            <a:ext cx="9144000" cy="51380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08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77DC2-AC04-E244-9CCA-1006094BAEF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485"/>
            <a:ext cx="3131013" cy="51542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F05005-72B2-3D4F-AA98-1C59EBE91CAC}"/>
              </a:ext>
            </a:extLst>
          </p:cNvPr>
          <p:cNvSpPr/>
          <p:nvPr userDrawn="1"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4A66E-A921-7D49-A3B3-5D06B95A38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288282"/>
            <a:ext cx="113600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452D10E-AD74-1C4D-AAD1-6C4B3CE4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581890"/>
            <a:ext cx="8216365" cy="91916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ts val="3800"/>
              </a:lnSpc>
              <a:defRPr sz="3400" b="0" i="0">
                <a:solidFill>
                  <a:schemeClr val="tx1"/>
                </a:solidFill>
                <a:latin typeface="Segoe UI Semilight" panose="020B0402040204020203" pitchFamily="34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Title of Presentation or </a:t>
            </a:r>
            <a:br>
              <a:rPr lang="en-US"/>
            </a:br>
            <a:r>
              <a:rPr lang="en-US"/>
              <a:t>Project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2E6A1-DED0-6248-A4CA-83A884B43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2753805"/>
            <a:ext cx="8001000" cy="105156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1800"/>
              </a:lnSpc>
              <a:spcAft>
                <a:spcPts val="0"/>
              </a:spcAft>
              <a:buNone/>
              <a:defRPr sz="1300" b="0" i="0"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  <a:lvl2pPr marL="347472" indent="0">
              <a:buNone/>
              <a:defRPr/>
            </a:lvl2pPr>
            <a:lvl3pPr marL="813816" indent="0">
              <a:buNone/>
              <a:defRPr/>
            </a:lvl3pPr>
            <a:lvl4pPr marL="1152144" indent="0">
              <a:buNone/>
              <a:defRPr/>
            </a:lvl4pPr>
            <a:lvl5pPr marL="1490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A269A-1CAE-B04A-9193-60E13EB85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288282"/>
            <a:ext cx="1136008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9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450C-025D-A546-9544-C50368DFB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438"/>
            <a:ext cx="8229600" cy="68580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3300"/>
              </a:lnSpc>
              <a:spcAft>
                <a:spcPts val="0"/>
              </a:spcAft>
              <a:buNone/>
              <a:defRPr sz="2600" b="0" i="0"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  <a:lvl2pPr marL="347472" indent="0">
              <a:lnSpc>
                <a:spcPts val="3300"/>
              </a:lnSpc>
              <a:spcAft>
                <a:spcPts val="0"/>
              </a:spcAft>
              <a:buNone/>
              <a:defRPr sz="3000"/>
            </a:lvl2pPr>
            <a:lvl3pPr marL="813816" indent="0">
              <a:lnSpc>
                <a:spcPts val="3300"/>
              </a:lnSpc>
              <a:spcAft>
                <a:spcPts val="0"/>
              </a:spcAft>
              <a:buNone/>
              <a:defRPr sz="3000"/>
            </a:lvl3pPr>
            <a:lvl4pPr marL="1152144" indent="0">
              <a:lnSpc>
                <a:spcPts val="3300"/>
              </a:lnSpc>
              <a:spcAft>
                <a:spcPts val="0"/>
              </a:spcAft>
              <a:buNone/>
              <a:defRPr sz="3000"/>
            </a:lvl4pPr>
            <a:lvl5pPr marL="1490472" indent="0">
              <a:lnSpc>
                <a:spcPts val="3300"/>
              </a:lnSpc>
              <a:spcAft>
                <a:spcPts val="0"/>
              </a:spcAft>
              <a:buNone/>
              <a:defRPr sz="3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391F5-21A9-B047-AB79-4535E378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952B1C-8993-074F-91E4-D13E979D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9B889-F3FE-694E-9C06-9FE90DE48F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200CC-EB89-9F43-860A-4C7863419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4" y="4532630"/>
            <a:ext cx="77455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8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807093" y="67693"/>
            <a:ext cx="1102405" cy="203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Segoe UI Semilight" panose="020B0402040204020203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CFC3C3F-3749-474E-8423-1C6F79C1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8094"/>
            <a:ext cx="8216365" cy="38711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6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07AFD2-32BD-6E4D-8526-C800840F4A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1" y="797549"/>
            <a:ext cx="8216364" cy="36195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1800"/>
              </a:lnSpc>
              <a:spcAft>
                <a:spcPts val="0"/>
              </a:spcAft>
              <a:buNone/>
              <a:defRPr sz="1300" b="1" i="0">
                <a:latin typeface="Segoe UI Semibold" panose="020B0502040204020203" pitchFamily="34" charset="0"/>
                <a:ea typeface="Roboto Medium" panose="02000000000000000000" pitchFamily="2" charset="0"/>
                <a:cs typeface="Segoe UI" panose="020B0502040204020203" pitchFamily="34" charset="0"/>
              </a:defRPr>
            </a:lvl1pPr>
            <a:lvl2pPr marL="347472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 marL="813816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 marL="1152144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 marL="1490472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42D6B72-C98D-2641-B9C4-3F3FE9963D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latin typeface="Segoe UI Semilight" panose="020B0402040204020203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F100B8F-FF6E-F940-B0EA-7E6D33A4EA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59B889-F3FE-694E-9C06-9FE90DE48F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EC35-0974-7246-8A10-8927BA044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4" y="4532630"/>
            <a:ext cx="774551" cy="2743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68164" y="1226042"/>
            <a:ext cx="8219701" cy="3146741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egoe UI Semilight" panose="020B0402040204020203" pitchFamily="34" charset="0"/>
                <a:cs typeface="Segoe UI" panose="020B0502040204020203" pitchFamily="34" charset="0"/>
              </a:defRPr>
            </a:lvl1pPr>
            <a:lvl2pPr marL="365760" indent="-18288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egoe UI Semilight" panose="020B0402040204020203" pitchFamily="34" charset="0"/>
                <a:cs typeface="Segoe UI" panose="020B0502040204020203" pitchFamily="34" charset="0"/>
              </a:defRPr>
            </a:lvl2pPr>
            <a:lvl3pPr marL="548640" indent="-18288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egoe UI Semilight" panose="020B0402040204020203" pitchFamily="34" charset="0"/>
                <a:cs typeface="Segoe UI" panose="020B0502040204020203" pitchFamily="34" charset="0"/>
              </a:defRPr>
            </a:lvl3pPr>
            <a:lvl4pPr marL="731520" indent="-18288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egoe UI Semilight" panose="020B0402040204020203" pitchFamily="34" charset="0"/>
                <a:cs typeface="Segoe UI" panose="020B0502040204020203" pitchFamily="34" charset="0"/>
              </a:defRPr>
            </a:lvl4pPr>
            <a:lvl5pPr marL="914400" indent="-182880">
              <a:buClr>
                <a:schemeClr val="accent4"/>
              </a:buClr>
              <a:buFont typeface="Wingdings" pitchFamily="2" charset="2"/>
              <a:buChar char="§"/>
              <a:defRPr b="0" i="0">
                <a:latin typeface="Segoe UI Semilight" panose="020B0402040204020203" pitchFamily="34" charset="0"/>
                <a:cs typeface="Segoe UI" panose="020B0502040204020203" pitchFamily="34" charset="0"/>
              </a:defRPr>
            </a:lvl5pPr>
          </a:lstStyle>
          <a:p>
            <a:pPr marL="182880" lvl="0" indent="-18288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2880" lvl="1" indent="-18288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2880" lvl="2" indent="-18288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marL="182880" lvl="3" indent="-18288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/>
              <a:t>Fourth level</a:t>
            </a:r>
          </a:p>
          <a:p>
            <a:pPr marL="182880" lvl="4" indent="-182880">
              <a:buClr>
                <a:schemeClr val="accent4"/>
              </a:buClr>
              <a:buFont typeface="Wingdings" pitchFamily="2" charset="2"/>
              <a:buChar char="§"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62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807093" y="67693"/>
            <a:ext cx="1102405" cy="203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Segoe UI Semilight" panose="020B0402040204020203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CFC3C3F-3749-474E-8423-1C6F79C1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78094"/>
            <a:ext cx="8216365" cy="38711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sz="26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07AFD2-32BD-6E4D-8526-C800840F4A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1" y="797549"/>
            <a:ext cx="8177213" cy="361950"/>
          </a:xfrm>
          <a:prstGeom prst="rect">
            <a:avLst/>
          </a:prstGeom>
        </p:spPr>
        <p:txBody>
          <a:bodyPr lIns="0" tIns="0" rIns="0" bIns="0"/>
          <a:lstStyle>
            <a:lvl1pPr marL="4572" indent="0">
              <a:lnSpc>
                <a:spcPts val="1800"/>
              </a:lnSpc>
              <a:spcAft>
                <a:spcPts val="0"/>
              </a:spcAft>
              <a:buNone/>
              <a:defRPr sz="1300" b="1" i="0">
                <a:latin typeface="Segoe UI Semibold" panose="020B0502040204020203" pitchFamily="34" charset="0"/>
                <a:ea typeface="Roboto Medium" panose="02000000000000000000" pitchFamily="2" charset="0"/>
                <a:cs typeface="Segoe UI" panose="020B0502040204020203" pitchFamily="34" charset="0"/>
              </a:defRPr>
            </a:lvl1pPr>
            <a:lvl2pPr marL="347472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 marL="813816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 marL="1152144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 marL="1490472" indent="0">
              <a:spcAft>
                <a:spcPts val="0"/>
              </a:spcAft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42D6B72-C98D-2641-B9C4-3F3FE9963D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latin typeface="Segoe UI Semilight" panose="020B0402040204020203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F100B8F-FF6E-F940-B0EA-7E6D33A4EA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59B889-F3FE-694E-9C06-9FE90DE48F6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58C30-600B-8945-A708-89A425F1B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4" y="4532630"/>
            <a:ext cx="77455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378094"/>
            <a:ext cx="8216365" cy="35102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AD8B34B-094C-FE4C-8EBE-BD55EE546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100" y="4687653"/>
            <a:ext cx="30861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 dirty="0">
              <a:latin typeface="Segoe UI Semilight" panose="020B0402040204020203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D8794DB-5121-AA4B-8898-C401AE3A1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0" y="4687653"/>
            <a:ext cx="26035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 i="0" baseline="0">
                <a:solidFill>
                  <a:schemeClr val="tx1"/>
                </a:solidFill>
                <a:latin typeface="Segoe UI Semibold" panose="020B0502040204020203" pitchFamily="34" charset="0"/>
              </a:defRPr>
            </a:lvl1pPr>
          </a:lstStyle>
          <a:p>
            <a:fld id="{7F59B889-F3FE-694E-9C06-9FE90DE48F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5" r:id="rId2"/>
    <p:sldLayoutId id="2147483681" r:id="rId3"/>
    <p:sldLayoutId id="2147483709" r:id="rId4"/>
    <p:sldLayoutId id="2147483710" r:id="rId5"/>
    <p:sldLayoutId id="2147483684" r:id="rId6"/>
    <p:sldLayoutId id="2147483675" r:id="rId7"/>
    <p:sldLayoutId id="2147483679" r:id="rId8"/>
    <p:sldLayoutId id="2147483705" r:id="rId9"/>
    <p:sldLayoutId id="2147483680" r:id="rId10"/>
  </p:sldLayoutIdLst>
  <p:hf sldNum="0" hdr="0" ftr="0" dt="0"/>
  <p:txStyles>
    <p:titleStyle>
      <a:lvl1pPr algn="l" defTabSz="457200" rtl="0" eaLnBrk="1" latinLnBrk="0" hangingPunct="1">
        <a:lnSpc>
          <a:spcPts val="3400"/>
        </a:lnSpc>
        <a:spcBef>
          <a:spcPct val="0"/>
        </a:spcBef>
        <a:buNone/>
        <a:defRPr sz="2600" b="0" i="0" kern="1200" baseline="0">
          <a:solidFill>
            <a:schemeClr val="tx1"/>
          </a:solidFill>
          <a:latin typeface="Segoe UI Semilight" panose="020B0402040204020203" pitchFamily="34" charset="0"/>
          <a:ea typeface="Roboto Light" panose="02000000000000000000" pitchFamily="2" charset="0"/>
          <a:cs typeface="Segoe UI Semilight" panose="020B0402040204020203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accent2"/>
        </a:buClr>
        <a:buSzPct val="85000"/>
        <a:buFont typeface="Wingdings" pitchFamily="2" charset="2"/>
        <a:buChar char="§"/>
        <a:defRPr sz="13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1pPr>
      <a:lvl2pPr marL="365760" indent="-365760" algn="l" defTabSz="4572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accent2"/>
        </a:buClr>
        <a:buSzPct val="85000"/>
        <a:buFont typeface="Wingdings" pitchFamily="2" charset="2"/>
        <a:buChar char="§"/>
        <a:defRPr sz="13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2pPr>
      <a:lvl3pPr marL="365760" indent="0" algn="l" defTabSz="4572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accent2"/>
        </a:buClr>
        <a:buSzPct val="85000"/>
        <a:buFont typeface="Wingdings" pitchFamily="2" charset="2"/>
        <a:buNone/>
        <a:defRPr sz="13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3pPr>
      <a:lvl4pPr marL="365760" indent="-182880" algn="l" defTabSz="4572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accent2"/>
        </a:buClr>
        <a:buSzPct val="85000"/>
        <a:buFont typeface="Wingdings" pitchFamily="2" charset="2"/>
        <a:buChar char="§"/>
        <a:defRPr sz="13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4pPr>
      <a:lvl5pPr marL="914400" indent="-182880" algn="l" defTabSz="457200" rtl="0" eaLnBrk="1" latinLnBrk="0" hangingPunct="1">
        <a:lnSpc>
          <a:spcPts val="1700"/>
        </a:lnSpc>
        <a:spcBef>
          <a:spcPts val="0"/>
        </a:spcBef>
        <a:spcAft>
          <a:spcPts val="900"/>
        </a:spcAft>
        <a:buClr>
          <a:schemeClr val="accent2"/>
        </a:buClr>
        <a:buSzPct val="85000"/>
        <a:buFont typeface="Wingdings" pitchFamily="2" charset="2"/>
        <a:buChar char="§"/>
        <a:defRPr sz="13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orient="horz" pos="270" userDrawn="1">
          <p15:clr>
            <a:srgbClr val="F26B43"/>
          </p15:clr>
        </p15:guide>
        <p15:guide id="5" pos="5400" userDrawn="1">
          <p15:clr>
            <a:srgbClr val="F26B43"/>
          </p15:clr>
        </p15:guide>
        <p15:guide id="6" orient="horz" pos="2826" userDrawn="1">
          <p15:clr>
            <a:srgbClr val="F26B43"/>
          </p15:clr>
        </p15:guide>
        <p15:guide id="8" orient="horz" pos="804" userDrawn="1">
          <p15:clr>
            <a:srgbClr val="F26B43"/>
          </p15:clr>
        </p15:guide>
        <p15:guide id="9" orient="horz" pos="3024" userDrawn="1">
          <p15:clr>
            <a:srgbClr val="F26B43"/>
          </p15:clr>
        </p15:guide>
        <p15:guide id="10" orient="horz" pos="2682" userDrawn="1">
          <p15:clr>
            <a:srgbClr val="F26B43"/>
          </p15:clr>
        </p15:guide>
        <p15:guide id="11" orient="horz" pos="1836" userDrawn="1">
          <p15:clr>
            <a:srgbClr val="F26B43"/>
          </p15:clr>
        </p15:guide>
        <p15:guide id="12" orient="horz" pos="2952" userDrawn="1">
          <p15:clr>
            <a:srgbClr val="F26B43"/>
          </p15:clr>
        </p15:guide>
        <p15:guide id="13" pos="5088" userDrawn="1">
          <p15:clr>
            <a:srgbClr val="F26B43"/>
          </p15:clr>
        </p15:guide>
        <p15:guide id="14" orient="horz" pos="468" userDrawn="1">
          <p15:clr>
            <a:srgbClr val="F26B43"/>
          </p15:clr>
        </p15:guide>
        <p15:guide id="15" orient="horz" pos="10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jpg"/><Relationship Id="rId5" Type="http://schemas.openxmlformats.org/officeDocument/2006/relationships/image" Target="../media/image6.png"/><Relationship Id="rId10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dc.nyc/business-developmen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4CF31-A818-9248-A36B-0292B55A699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BCD3-81EE-2146-A006-71301509AE1E}"/>
              </a:ext>
            </a:extLst>
          </p:cNvPr>
          <p:cNvSpPr txBox="1"/>
          <p:nvPr/>
        </p:nvSpPr>
        <p:spPr>
          <a:xfrm>
            <a:off x="3493095" y="1968419"/>
            <a:ext cx="5264025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New York City: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Global Business Capital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79E200-05CE-2B45-89F4-07F0949EA601}"/>
              </a:ext>
            </a:extLst>
          </p:cNvPr>
          <p:cNvSpPr txBox="1">
            <a:spLocks/>
          </p:cNvSpPr>
          <p:nvPr/>
        </p:nvSpPr>
        <p:spPr>
          <a:xfrm>
            <a:off x="3521969" y="3504097"/>
            <a:ext cx="5435600" cy="973656"/>
          </a:xfrm>
          <a:prstGeom prst="rect">
            <a:avLst/>
          </a:prstGeom>
        </p:spPr>
        <p:txBody>
          <a:bodyPr lIns="0" tIns="0" rIns="0" bIns="0" anchor="t"/>
          <a:lstStyle>
            <a:lvl1pPr marL="182880" indent="-18288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defRPr>
            </a:lvl1pPr>
            <a:lvl2pPr marL="365760" indent="-36576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defRPr>
            </a:lvl2pPr>
            <a:lvl3pPr marL="36576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13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defRPr>
            </a:lvl3pPr>
            <a:lvl4pPr marL="365760" indent="-18288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defRPr>
            </a:lvl4pPr>
            <a:lvl5pPr marL="914400" indent="-182880" algn="l" defTabSz="4572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3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Roboto"/>
                <a:ea typeface="Roboto"/>
              </a:rPr>
              <a:t>Naomi Fujiki, </a:t>
            </a:r>
            <a:r>
              <a:rPr lang="en-US" sz="1400" dirty="0">
                <a:latin typeface="Roboto"/>
                <a:ea typeface="Roboto"/>
              </a:rPr>
              <a:t>Vice President </a:t>
            </a:r>
          </a:p>
          <a:p>
            <a:pPr marL="0" indent="0">
              <a:buNone/>
            </a:pPr>
            <a:r>
              <a:rPr lang="en-US" sz="1400" dirty="0">
                <a:latin typeface="Roboto"/>
                <a:ea typeface="Roboto"/>
              </a:rPr>
              <a:t>Strategic &amp; International Partnerships</a:t>
            </a:r>
            <a:endParaRPr lang="en-US" sz="1400" b="1" dirty="0">
              <a:latin typeface="Roboto"/>
              <a:ea typeface="Roboto"/>
            </a:endParaRPr>
          </a:p>
          <a:p>
            <a:pPr marL="0" indent="0">
              <a:buNone/>
            </a:pP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15E27ED-1EC4-A64D-9863-ADB48074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968419"/>
            <a:ext cx="1984248" cy="7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4D89BF-3501-4F41-96ED-5E61BD00D4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288282"/>
            <a:ext cx="1136008" cy="402336"/>
          </a:xfrm>
          <a:prstGeom prst="rect">
            <a:avLst/>
          </a:prstGeom>
        </p:spPr>
      </p:pic>
      <p:pic>
        <p:nvPicPr>
          <p:cNvPr id="16" name="Picture 15" descr="A close up of a mountain&#10;&#10;Description automatically generated">
            <a:extLst>
              <a:ext uri="{FF2B5EF4-FFF2-40B4-BE49-F238E27FC236}">
                <a16:creationId xmlns:a16="http://schemas.microsoft.com/office/drawing/2014/main" id="{15C6895A-689B-8A40-AA8B-E62FCE9829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DE5A11-7232-E94F-AD61-CE066A82E8A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vintage photo of a city&#10;&#10;Description automatically generated">
            <a:extLst>
              <a:ext uri="{FF2B5EF4-FFF2-40B4-BE49-F238E27FC236}">
                <a16:creationId xmlns:a16="http://schemas.microsoft.com/office/drawing/2014/main" id="{FBE9AAB5-5E57-A64D-BA1B-028E82C40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938671" cy="5143500"/>
          </a:xfrm>
          <a:prstGeom prst="rect">
            <a:avLst/>
          </a:prstGeom>
        </p:spPr>
      </p:pic>
      <p:pic>
        <p:nvPicPr>
          <p:cNvPr id="10" name="Picture 9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C8DE412A-71F8-E148-8734-634E76FF61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88" y="0"/>
            <a:ext cx="2948612" cy="5148072"/>
          </a:xfrm>
          <a:prstGeom prst="rect">
            <a:avLst/>
          </a:prstGeom>
        </p:spPr>
      </p:pic>
      <p:pic>
        <p:nvPicPr>
          <p:cNvPr id="12" name="Picture 11" descr="A picture containing fireworks, standing, group, sitting&#10;&#10;Description automatically generated">
            <a:extLst>
              <a:ext uri="{FF2B5EF4-FFF2-40B4-BE49-F238E27FC236}">
                <a16:creationId xmlns:a16="http://schemas.microsoft.com/office/drawing/2014/main" id="{5458D158-22AE-1F48-9B29-57AA841C28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045639" y="-1"/>
            <a:ext cx="3027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E881E39-4AD8-ED49-9DA3-4A1D2716389A}"/>
              </a:ext>
            </a:extLst>
          </p:cNvPr>
          <p:cNvSpPr/>
          <p:nvPr/>
        </p:nvSpPr>
        <p:spPr>
          <a:xfrm>
            <a:off x="0" y="-19878"/>
            <a:ext cx="9144000" cy="516337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BF2E36-71FF-F641-99C8-EC6C9C1D522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ADEC2CB-BFE9-7741-B67B-188F1AE1CF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407114"/>
              </p:ext>
            </p:extLst>
          </p:nvPr>
        </p:nvGraphicFramePr>
        <p:xfrm>
          <a:off x="328175" y="428625"/>
          <a:ext cx="7614381" cy="4206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94A8B3-28B4-3E44-8679-2A8811122AF9}"/>
              </a:ext>
            </a:extLst>
          </p:cNvPr>
          <p:cNvSpPr txBox="1"/>
          <p:nvPr/>
        </p:nvSpPr>
        <p:spPr>
          <a:xfrm>
            <a:off x="2303460" y="1231592"/>
            <a:ext cx="67396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August 1969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93F33-0F48-9D43-9A22-CA8631CEFC68}"/>
              </a:ext>
            </a:extLst>
          </p:cNvPr>
          <p:cNvSpPr txBox="1"/>
          <p:nvPr/>
        </p:nvSpPr>
        <p:spPr>
          <a:xfrm>
            <a:off x="3140179" y="1708787"/>
            <a:ext cx="74685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July 1977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13EDC-AF1D-944F-82B0-0DA594819CFF}"/>
              </a:ext>
            </a:extLst>
          </p:cNvPr>
          <p:cNvSpPr txBox="1"/>
          <p:nvPr/>
        </p:nvSpPr>
        <p:spPr>
          <a:xfrm>
            <a:off x="4254188" y="1231592"/>
            <a:ext cx="97505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October 1987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20D77-A19F-BE4A-AD2A-61C3DBB1335E}"/>
              </a:ext>
            </a:extLst>
          </p:cNvPr>
          <p:cNvSpPr txBox="1"/>
          <p:nvPr/>
        </p:nvSpPr>
        <p:spPr>
          <a:xfrm>
            <a:off x="4787927" y="1708787"/>
            <a:ext cx="116176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November 1992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C1C60-871A-A945-97BF-716844E10CB8}"/>
              </a:ext>
            </a:extLst>
          </p:cNvPr>
          <p:cNvSpPr txBox="1"/>
          <p:nvPr/>
        </p:nvSpPr>
        <p:spPr>
          <a:xfrm>
            <a:off x="5673400" y="1231592"/>
            <a:ext cx="97505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January 2001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4E163C-B37E-9548-AF04-2FEE7DAD88F8}"/>
              </a:ext>
            </a:extLst>
          </p:cNvPr>
          <p:cNvSpPr txBox="1"/>
          <p:nvPr/>
        </p:nvSpPr>
        <p:spPr>
          <a:xfrm>
            <a:off x="5930635" y="1708787"/>
            <a:ext cx="71665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August 2003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75D5C-D028-A343-84AB-642164656AD0}"/>
              </a:ext>
            </a:extLst>
          </p:cNvPr>
          <p:cNvSpPr txBox="1"/>
          <p:nvPr/>
        </p:nvSpPr>
        <p:spPr>
          <a:xfrm>
            <a:off x="6483520" y="1231592"/>
            <a:ext cx="97505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August 2008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0FC5A-7968-9243-B16C-3CDD5613E9AE}"/>
              </a:ext>
            </a:extLst>
          </p:cNvPr>
          <p:cNvSpPr txBox="1"/>
          <p:nvPr/>
        </p:nvSpPr>
        <p:spPr>
          <a:xfrm>
            <a:off x="6579716" y="1708787"/>
            <a:ext cx="70156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August 2009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E7EF14-486F-CE4A-ABA6-3ED43CA6F0A3}"/>
              </a:ext>
            </a:extLst>
          </p:cNvPr>
          <p:cNvSpPr txBox="1">
            <a:spLocks/>
          </p:cNvSpPr>
          <p:nvPr/>
        </p:nvSpPr>
        <p:spPr>
          <a:xfrm>
            <a:off x="1402873" y="437472"/>
            <a:ext cx="5359892" cy="38711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600" b="0" i="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Roboto Light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The “down” moments have always </a:t>
            </a:r>
            <a:b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</a:b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been the best time to invest in NYC…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89570C-24D5-1245-8524-27A2ECEA982A}"/>
              </a:ext>
            </a:extLst>
          </p:cNvPr>
          <p:cNvSpPr txBox="1"/>
          <p:nvPr/>
        </p:nvSpPr>
        <p:spPr>
          <a:xfrm>
            <a:off x="2934734" y="4368219"/>
            <a:ext cx="5531667" cy="248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ts val="950"/>
              </a:lnSpc>
            </a:pPr>
            <a:r>
              <a:rPr lang="en-US" sz="750" dirty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Source: New York State Department of Labor (CES); NYC data seasonally adjusted by NYCOMB; </a:t>
            </a:r>
            <a:br>
              <a:rPr lang="en-US" sz="750" dirty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750" dirty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national recessions from the National Bureau of Economic Research, US Business Cycle Expansions and Contraction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BC964D-9887-9549-BEBE-274A1B7486E8}"/>
              </a:ext>
            </a:extLst>
          </p:cNvPr>
          <p:cNvSpPr txBox="1"/>
          <p:nvPr/>
        </p:nvSpPr>
        <p:spPr>
          <a:xfrm rot="5400000" flipV="1">
            <a:off x="-751503" y="2124934"/>
            <a:ext cx="339394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NYC Private Sector Jobs</a:t>
            </a:r>
            <a:endParaRPr lang="en-US" sz="900" dirty="0">
              <a:solidFill>
                <a:schemeClr val="bg2">
                  <a:lumMod val="9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241377-4FA4-EF4C-839A-30DAA81DFB14}"/>
              </a:ext>
            </a:extLst>
          </p:cNvPr>
          <p:cNvSpPr txBox="1"/>
          <p:nvPr/>
        </p:nvSpPr>
        <p:spPr>
          <a:xfrm rot="10800000" flipV="1">
            <a:off x="1249524" y="4075729"/>
            <a:ext cx="703239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January 1958–August 2019</a:t>
            </a:r>
            <a:endParaRPr lang="en-US" sz="900" dirty="0">
              <a:solidFill>
                <a:schemeClr val="bg2">
                  <a:lumMod val="9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E5275E0-B7A2-D54D-BCE0-7AF744DC2398}"/>
              </a:ext>
            </a:extLst>
          </p:cNvPr>
          <p:cNvSpPr txBox="1">
            <a:spLocks/>
          </p:cNvSpPr>
          <p:nvPr/>
        </p:nvSpPr>
        <p:spPr>
          <a:xfrm>
            <a:off x="7315201" y="2464238"/>
            <a:ext cx="1412062" cy="133534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2600" b="0" i="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Roboto Light" panose="02000000000000000000" pitchFamily="2" charset="0"/>
                <a:cs typeface="Segoe UI Semilight" panose="020B0402040204020203" pitchFamily="34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We’ve always come back better and stronger </a:t>
            </a:r>
            <a:b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</a:b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than before.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2D2B25-7E92-A141-B2FB-6F8FC89CC372}"/>
              </a:ext>
            </a:extLst>
          </p:cNvPr>
          <p:cNvCxnSpPr>
            <a:cxnSpLocks/>
          </p:cNvCxnSpPr>
          <p:nvPr/>
        </p:nvCxnSpPr>
        <p:spPr bwMode="auto">
          <a:xfrm>
            <a:off x="2448692" y="1657350"/>
            <a:ext cx="0" cy="829981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261E57-B710-B141-A081-6533E1759EC1}"/>
              </a:ext>
            </a:extLst>
          </p:cNvPr>
          <p:cNvCxnSpPr>
            <a:cxnSpLocks/>
          </p:cNvCxnSpPr>
          <p:nvPr/>
        </p:nvCxnSpPr>
        <p:spPr bwMode="auto">
          <a:xfrm>
            <a:off x="3286893" y="2114550"/>
            <a:ext cx="0" cy="1478538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1FB37E-1183-C640-BA6B-C558F5D032FF}"/>
              </a:ext>
            </a:extLst>
          </p:cNvPr>
          <p:cNvCxnSpPr>
            <a:cxnSpLocks/>
          </p:cNvCxnSpPr>
          <p:nvPr/>
        </p:nvCxnSpPr>
        <p:spPr bwMode="auto">
          <a:xfrm>
            <a:off x="4390508" y="1657350"/>
            <a:ext cx="0" cy="1287181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DD2DD7-CE0E-B74D-B9FF-4E55E97EF7B7}"/>
              </a:ext>
            </a:extLst>
          </p:cNvPr>
          <p:cNvCxnSpPr>
            <a:cxnSpLocks/>
          </p:cNvCxnSpPr>
          <p:nvPr/>
        </p:nvCxnSpPr>
        <p:spPr bwMode="auto">
          <a:xfrm>
            <a:off x="4925193" y="2114550"/>
            <a:ext cx="0" cy="1440308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7FF783-8A5A-5949-9B20-CA6A29C75D30}"/>
              </a:ext>
            </a:extLst>
          </p:cNvPr>
          <p:cNvCxnSpPr>
            <a:cxnSpLocks/>
          </p:cNvCxnSpPr>
          <p:nvPr/>
        </p:nvCxnSpPr>
        <p:spPr bwMode="auto">
          <a:xfrm>
            <a:off x="5808341" y="1657350"/>
            <a:ext cx="0" cy="943310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997AB6-6FBB-444E-8864-7049DD230D40}"/>
              </a:ext>
            </a:extLst>
          </p:cNvPr>
          <p:cNvCxnSpPr>
            <a:cxnSpLocks/>
          </p:cNvCxnSpPr>
          <p:nvPr/>
        </p:nvCxnSpPr>
        <p:spPr bwMode="auto">
          <a:xfrm>
            <a:off x="6066907" y="2114550"/>
            <a:ext cx="0" cy="894830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7C2C3B-0A39-B24B-834E-F59B64EE7DC0}"/>
              </a:ext>
            </a:extLst>
          </p:cNvPr>
          <p:cNvCxnSpPr>
            <a:cxnSpLocks/>
          </p:cNvCxnSpPr>
          <p:nvPr/>
        </p:nvCxnSpPr>
        <p:spPr bwMode="auto">
          <a:xfrm>
            <a:off x="6608852" y="1657350"/>
            <a:ext cx="0" cy="848656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ED0F04A-9BF2-B64C-BDF6-D21922D5C196}"/>
              </a:ext>
            </a:extLst>
          </p:cNvPr>
          <p:cNvCxnSpPr>
            <a:cxnSpLocks/>
          </p:cNvCxnSpPr>
          <p:nvPr/>
        </p:nvCxnSpPr>
        <p:spPr bwMode="auto">
          <a:xfrm>
            <a:off x="6715893" y="2114550"/>
            <a:ext cx="0" cy="635566"/>
          </a:xfrm>
          <a:prstGeom prst="line">
            <a:avLst/>
          </a:prstGeom>
          <a:solidFill>
            <a:schemeClr val="accent1"/>
          </a:solidFill>
          <a:ln w="12700" cap="rnd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BBC2F99-D838-9246-B1E8-ECE34FC9EF57}"/>
              </a:ext>
            </a:extLst>
          </p:cNvPr>
          <p:cNvSpPr txBox="1"/>
          <p:nvPr/>
        </p:nvSpPr>
        <p:spPr>
          <a:xfrm rot="10800000" flipV="1">
            <a:off x="360220" y="439678"/>
            <a:ext cx="78384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85800"/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4,300,000</a:t>
            </a:r>
            <a:endParaRPr lang="en-US" sz="900" dirty="0">
              <a:solidFill>
                <a:schemeClr val="bg2">
                  <a:lumMod val="9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0073C63-69D2-E645-A630-9DB35EF3390A}"/>
              </a:ext>
            </a:extLst>
          </p:cNvPr>
          <p:cNvSpPr txBox="1"/>
          <p:nvPr/>
        </p:nvSpPr>
        <p:spPr>
          <a:xfrm rot="10800000" flipV="1">
            <a:off x="360220" y="3845136"/>
            <a:ext cx="78384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85800"/>
            <a:r>
              <a:rPr lang="en-US" sz="105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2,500,000</a:t>
            </a:r>
            <a:endParaRPr lang="en-US" sz="900" dirty="0">
              <a:solidFill>
                <a:schemeClr val="bg2">
                  <a:lumMod val="9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06B66015-6DCD-5F48-BB17-A620DE55C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mountain&#10;&#10;Description automatically generated">
            <a:extLst>
              <a:ext uri="{FF2B5EF4-FFF2-40B4-BE49-F238E27FC236}">
                <a16:creationId xmlns:a16="http://schemas.microsoft.com/office/drawing/2014/main" id="{E91E2D3F-D589-A847-8C11-151C1614E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3" y="-3376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E3EBE6-45EF-F749-A062-0B028EA71EB6}"/>
              </a:ext>
            </a:extLst>
          </p:cNvPr>
          <p:cNvSpPr/>
          <p:nvPr/>
        </p:nvSpPr>
        <p:spPr>
          <a:xfrm>
            <a:off x="-6813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D89BF-3501-4F41-96ED-5E61BD00D4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288282"/>
            <a:ext cx="1136008" cy="4023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488354-1002-4646-8D53-95BFAA90B05C}"/>
              </a:ext>
            </a:extLst>
          </p:cNvPr>
          <p:cNvSpPr/>
          <p:nvPr/>
        </p:nvSpPr>
        <p:spPr>
          <a:xfrm>
            <a:off x="-6813" y="-3376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894BF7-1CB3-A34C-BA25-D16C09409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88" y="4289044"/>
            <a:ext cx="1133856" cy="401574"/>
          </a:xfrm>
          <a:prstGeom prst="rect">
            <a:avLst/>
          </a:prstGeom>
        </p:spPr>
      </p:pic>
      <p:pic>
        <p:nvPicPr>
          <p:cNvPr id="3" name="Picture 2" descr="A picture containing indoor, person, person, table&#10;&#10;Description automatically generated">
            <a:extLst>
              <a:ext uri="{FF2B5EF4-FFF2-40B4-BE49-F238E27FC236}">
                <a16:creationId xmlns:a16="http://schemas.microsoft.com/office/drawing/2014/main" id="{319B37F6-6ADD-EC46-BEE9-1E15FE794D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561" y="-496"/>
            <a:ext cx="2928440" cy="2525501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A group of people in a room&#10;&#10;Description automatically generated">
            <a:extLst>
              <a:ext uri="{FF2B5EF4-FFF2-40B4-BE49-F238E27FC236}">
                <a16:creationId xmlns:a16="http://schemas.microsoft.com/office/drawing/2014/main" id="{980C1E84-D987-F246-AF43-1B47013453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9"/>
          <a:stretch/>
        </p:blipFill>
        <p:spPr>
          <a:xfrm>
            <a:off x="6215560" y="2641468"/>
            <a:ext cx="2928440" cy="2514600"/>
          </a:xfrm>
          <a:prstGeom prst="rect">
            <a:avLst/>
          </a:prstGeom>
          <a:ln>
            <a:noFill/>
          </a:ln>
        </p:spPr>
      </p:pic>
      <p:pic>
        <p:nvPicPr>
          <p:cNvPr id="36" name="Picture 35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1887DFCB-32B7-8B49-835A-4178439487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"/>
          <a:stretch/>
        </p:blipFill>
        <p:spPr>
          <a:xfrm>
            <a:off x="3107665" y="2641468"/>
            <a:ext cx="2953512" cy="2512383"/>
          </a:xfrm>
          <a:prstGeom prst="rect">
            <a:avLst/>
          </a:prstGeom>
        </p:spPr>
      </p:pic>
      <p:pic>
        <p:nvPicPr>
          <p:cNvPr id="13" name="Picture 12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A65EB1D1-619B-6045-B801-CAB3855A1004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3006" y="-496"/>
            <a:ext cx="2953716" cy="2523744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501DB455-1914-5344-9B23-BF1D94C027E8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17927" r="4742" b="1770"/>
          <a:stretch/>
        </p:blipFill>
        <p:spPr>
          <a:xfrm>
            <a:off x="-21101" y="-496"/>
            <a:ext cx="2965268" cy="2523744"/>
          </a:xfrm>
          <a:prstGeom prst="rect">
            <a:avLst/>
          </a:prstGeom>
        </p:spPr>
      </p:pic>
      <p:pic>
        <p:nvPicPr>
          <p:cNvPr id="10" name="Picture 9" descr="A person wearing headphones&#10;&#10;Description automatically generated with low confidence">
            <a:extLst>
              <a:ext uri="{FF2B5EF4-FFF2-40B4-BE49-F238E27FC236}">
                <a16:creationId xmlns:a16="http://schemas.microsoft.com/office/drawing/2014/main" id="{A24EAF47-5BAF-4440-873D-2CA94A630F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844" r="9707"/>
          <a:stretch/>
        </p:blipFill>
        <p:spPr>
          <a:xfrm>
            <a:off x="-9373" y="2641468"/>
            <a:ext cx="2962656" cy="251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F64CD67-8210-EC45-B223-FE008F2C7C2C}"/>
              </a:ext>
            </a:extLst>
          </p:cNvPr>
          <p:cNvGrpSpPr/>
          <p:nvPr/>
        </p:nvGrpSpPr>
        <p:grpSpPr>
          <a:xfrm>
            <a:off x="3124200" y="0"/>
            <a:ext cx="6019800" cy="5143500"/>
            <a:chOff x="3124200" y="0"/>
            <a:chExt cx="6019800" cy="5143500"/>
          </a:xfrm>
        </p:grpSpPr>
        <p:pic>
          <p:nvPicPr>
            <p:cNvPr id="33" name="Picture 32" descr="A close up of a mountain&#10;&#10;Description automatically generated">
              <a:extLst>
                <a:ext uri="{FF2B5EF4-FFF2-40B4-BE49-F238E27FC236}">
                  <a16:creationId xmlns:a16="http://schemas.microsoft.com/office/drawing/2014/main" id="{4560DEDC-CE80-EA48-873D-A823DC885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24200" y="0"/>
              <a:ext cx="6019800" cy="514350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DED03F6-A512-1946-B9EE-2C7A9D89F397}"/>
                </a:ext>
              </a:extLst>
            </p:cNvPr>
            <p:cNvSpPr/>
            <p:nvPr/>
          </p:nvSpPr>
          <p:spPr>
            <a:xfrm>
              <a:off x="3124200" y="0"/>
              <a:ext cx="6019800" cy="51435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6F84F5D-9A97-ED49-884F-1104E66C79A1}"/>
              </a:ext>
            </a:extLst>
          </p:cNvPr>
          <p:cNvSpPr/>
          <p:nvPr/>
        </p:nvSpPr>
        <p:spPr>
          <a:xfrm>
            <a:off x="0" y="0"/>
            <a:ext cx="31242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16916E4-4198-3947-877B-DA10E88F38B7}"/>
              </a:ext>
            </a:extLst>
          </p:cNvPr>
          <p:cNvSpPr txBox="1"/>
          <p:nvPr/>
        </p:nvSpPr>
        <p:spPr>
          <a:xfrm>
            <a:off x="20997" y="1806968"/>
            <a:ext cx="31032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Tech: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FADACA65-EE6C-E94C-BB41-674A800B5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FD50C-0244-117D-6220-7DD0884D7ABD}"/>
              </a:ext>
            </a:extLst>
          </p:cNvPr>
          <p:cNvSpPr txBox="1"/>
          <p:nvPr/>
        </p:nvSpPr>
        <p:spPr>
          <a:xfrm>
            <a:off x="3561242" y="937499"/>
            <a:ext cx="5561761" cy="346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Major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tech companies 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9,000+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startups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Startup ecosystem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$147B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100+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tech incubators 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330,000+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pool of tech talent</a:t>
            </a:r>
          </a:p>
        </p:txBody>
      </p:sp>
    </p:spTree>
    <p:extLst>
      <p:ext uri="{BB962C8B-B14F-4D97-AF65-F5344CB8AC3E}">
        <p14:creationId xmlns:p14="http://schemas.microsoft.com/office/powerpoint/2010/main" val="2118643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indoor, scene, room&#10;&#10;Description automatically generated">
            <a:extLst>
              <a:ext uri="{FF2B5EF4-FFF2-40B4-BE49-F238E27FC236}">
                <a16:creationId xmlns:a16="http://schemas.microsoft.com/office/drawing/2014/main" id="{4094C28C-37AA-7440-854F-9B78DE19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5" t="-1" r="31384" b="368"/>
          <a:stretch/>
        </p:blipFill>
        <p:spPr>
          <a:xfrm>
            <a:off x="3124198" y="-19050"/>
            <a:ext cx="6019802" cy="51625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C47499C-8035-E545-A42C-005FC5BA8794}"/>
              </a:ext>
            </a:extLst>
          </p:cNvPr>
          <p:cNvSpPr/>
          <p:nvPr/>
        </p:nvSpPr>
        <p:spPr>
          <a:xfrm>
            <a:off x="3124199" y="0"/>
            <a:ext cx="6019801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8E636-F743-7848-B34E-D4BF0AB32D64}"/>
              </a:ext>
            </a:extLst>
          </p:cNvPr>
          <p:cNvSpPr/>
          <p:nvPr/>
        </p:nvSpPr>
        <p:spPr>
          <a:xfrm>
            <a:off x="0" y="0"/>
            <a:ext cx="31242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EEFD6F4-19F2-134F-B276-20E1124F0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A50375-7800-058E-0361-B2B5DE170E9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057124-5BE6-C4F6-A79B-65E67DCE8466}"/>
              </a:ext>
            </a:extLst>
          </p:cNvPr>
          <p:cNvSpPr txBox="1"/>
          <p:nvPr/>
        </p:nvSpPr>
        <p:spPr>
          <a:xfrm>
            <a:off x="-1" y="1806968"/>
            <a:ext cx="3124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Life Sciences: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97F85-15A2-A8C0-829F-67BB43FF1052}"/>
              </a:ext>
            </a:extLst>
          </p:cNvPr>
          <p:cNvSpPr txBox="1"/>
          <p:nvPr/>
        </p:nvSpPr>
        <p:spPr>
          <a:xfrm>
            <a:off x="3561242" y="937499"/>
            <a:ext cx="5561761" cy="4231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academic medical centers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hospitals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370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healthcare centers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$2B+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National Institutes of Health awards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Largest biotech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workforce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37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indoor, scene, room&#10;&#10;Description automatically generated">
            <a:extLst>
              <a:ext uri="{FF2B5EF4-FFF2-40B4-BE49-F238E27FC236}">
                <a16:creationId xmlns:a16="http://schemas.microsoft.com/office/drawing/2014/main" id="{4094C28C-37AA-7440-854F-9B78DE19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5" t="-1" r="31384" b="368"/>
          <a:stretch/>
        </p:blipFill>
        <p:spPr>
          <a:xfrm>
            <a:off x="3124198" y="-19050"/>
            <a:ext cx="6019802" cy="51625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C47499C-8035-E545-A42C-005FC5BA8794}"/>
              </a:ext>
            </a:extLst>
          </p:cNvPr>
          <p:cNvSpPr/>
          <p:nvPr/>
        </p:nvSpPr>
        <p:spPr>
          <a:xfrm>
            <a:off x="3124199" y="0"/>
            <a:ext cx="6019801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8E636-F743-7848-B34E-D4BF0AB32D64}"/>
              </a:ext>
            </a:extLst>
          </p:cNvPr>
          <p:cNvSpPr/>
          <p:nvPr/>
        </p:nvSpPr>
        <p:spPr>
          <a:xfrm>
            <a:off x="0" y="0"/>
            <a:ext cx="31242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EEFD6F4-19F2-134F-B276-20E1124F0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A50375-7800-058E-0361-B2B5DE170E9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057124-5BE6-C4F6-A79B-65E67DCE8466}"/>
              </a:ext>
            </a:extLst>
          </p:cNvPr>
          <p:cNvSpPr txBox="1"/>
          <p:nvPr/>
        </p:nvSpPr>
        <p:spPr>
          <a:xfrm>
            <a:off x="-1" y="1806968"/>
            <a:ext cx="3124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Green Economy: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97F85-15A2-A8C0-829F-67BB43FF1052}"/>
              </a:ext>
            </a:extLst>
          </p:cNvPr>
          <p:cNvSpPr txBox="1"/>
          <p:nvPr/>
        </p:nvSpPr>
        <p:spPr>
          <a:xfrm>
            <a:off x="3561242" y="937499"/>
            <a:ext cx="5561761" cy="4231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NY leads the US in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climate legislation</a:t>
            </a:r>
          </a:p>
          <a:p>
            <a:pPr>
              <a:lnSpc>
                <a:spcPts val="3000"/>
              </a:lnSpc>
              <a:buClr>
                <a:schemeClr val="accent3"/>
              </a:buClr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NYC spending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$4B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on retrofitting its assets through 2030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Private sector spending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$20-30B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on retrofitting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850,000+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green economy workers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19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close up of a mountain&#10;&#10;Description automatically generated">
            <a:extLst>
              <a:ext uri="{FF2B5EF4-FFF2-40B4-BE49-F238E27FC236}">
                <a16:creationId xmlns:a16="http://schemas.microsoft.com/office/drawing/2014/main" id="{CD11164D-678C-9141-BB50-78E8D8E69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E3EBE6-45EF-F749-A062-0B028EA71E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3E71-89D9-8343-9283-41CAD61C5288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83CE5-6459-A84A-B43D-E26B321979B2}"/>
              </a:ext>
            </a:extLst>
          </p:cNvPr>
          <p:cNvSpPr txBox="1"/>
          <p:nvPr/>
        </p:nvSpPr>
        <p:spPr>
          <a:xfrm>
            <a:off x="437042" y="1806968"/>
            <a:ext cx="26871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NYC is: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C30DB-2A37-B54E-BEDB-491DA192A5AE}"/>
              </a:ext>
            </a:extLst>
          </p:cNvPr>
          <p:cNvSpPr txBox="1"/>
          <p:nvPr/>
        </p:nvSpPr>
        <p:spPr>
          <a:xfrm>
            <a:off x="3561241" y="2002684"/>
            <a:ext cx="5727138" cy="1138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400"/>
              </a:lnSpc>
              <a:buClr>
                <a:schemeClr val="accent4"/>
              </a:buClr>
            </a:pPr>
            <a:r>
              <a:rPr lang="en-US" sz="4700" dirty="0">
                <a:latin typeface="Roboto" panose="02000000000000000000" pitchFamily="2" charset="0"/>
                <a:ea typeface="Roboto" panose="02000000000000000000" pitchFamily="2" charset="0"/>
              </a:rPr>
              <a:t>a global business</a:t>
            </a:r>
            <a:br>
              <a:rPr lang="en-US" sz="47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4700" dirty="0">
                <a:latin typeface="Roboto" panose="02000000000000000000" pitchFamily="2" charset="0"/>
                <a:ea typeface="Roboto" panose="02000000000000000000" pitchFamily="2" charset="0"/>
              </a:rPr>
              <a:t>destination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D0FC1CE-1AC6-4A44-A3EF-FBAE0196D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 up of a mountain&#10;&#10;Description automatically generated">
            <a:extLst>
              <a:ext uri="{FF2B5EF4-FFF2-40B4-BE49-F238E27FC236}">
                <a16:creationId xmlns:a16="http://schemas.microsoft.com/office/drawing/2014/main" id="{4171ABFD-AA40-7A46-9F62-D3F5E6C83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E3EBE6-45EF-F749-A062-0B028EA71E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F4AD55A0-3BD6-004D-AAA2-A3B7FDFBA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CA08F8-EA31-874E-99F1-662EEFF03DC0}"/>
              </a:ext>
            </a:extLst>
          </p:cNvPr>
          <p:cNvCxnSpPr>
            <a:cxnSpLocks/>
          </p:cNvCxnSpPr>
          <p:nvPr/>
        </p:nvCxnSpPr>
        <p:spPr>
          <a:xfrm>
            <a:off x="4584690" y="921715"/>
            <a:ext cx="0" cy="27843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A95EF1-C377-6E42-8E0B-853F16116D9C}"/>
              </a:ext>
            </a:extLst>
          </p:cNvPr>
          <p:cNvSpPr txBox="1"/>
          <p:nvPr/>
        </p:nvSpPr>
        <p:spPr>
          <a:xfrm>
            <a:off x="571500" y="462511"/>
            <a:ext cx="8000999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Business Development Team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assist you </a:t>
            </a:r>
            <a:r>
              <a:rPr lang="en-US" sz="2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07D74D-241E-C14E-A2AA-BC8A737CB3FF}"/>
              </a:ext>
            </a:extLst>
          </p:cNvPr>
          <p:cNvCxnSpPr>
            <a:cxnSpLocks/>
          </p:cNvCxnSpPr>
          <p:nvPr/>
        </p:nvCxnSpPr>
        <p:spPr>
          <a:xfrm>
            <a:off x="2733368" y="1187614"/>
            <a:ext cx="1766" cy="2538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F991FEB-3A00-014C-9708-DEEC79A2EDCF}"/>
              </a:ext>
            </a:extLst>
          </p:cNvPr>
          <p:cNvSpPr txBox="1"/>
          <p:nvPr/>
        </p:nvSpPr>
        <p:spPr>
          <a:xfrm>
            <a:off x="4342538" y="1515894"/>
            <a:ext cx="4206240" cy="2200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600"/>
              </a:lnSpc>
              <a:buClr>
                <a:schemeClr val="accent4"/>
              </a:buClr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City Procurements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4CD884B-960E-544E-B95B-D5436B986908}"/>
              </a:ext>
            </a:extLst>
          </p:cNvPr>
          <p:cNvCxnSpPr>
            <a:cxnSpLocks/>
          </p:cNvCxnSpPr>
          <p:nvPr/>
        </p:nvCxnSpPr>
        <p:spPr>
          <a:xfrm flipH="1">
            <a:off x="2733368" y="1200150"/>
            <a:ext cx="3712821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90B2C08-2696-564C-90A0-644B94613719}"/>
              </a:ext>
            </a:extLst>
          </p:cNvPr>
          <p:cNvSpPr txBox="1"/>
          <p:nvPr/>
        </p:nvSpPr>
        <p:spPr>
          <a:xfrm>
            <a:off x="630486" y="1505451"/>
            <a:ext cx="4206240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600"/>
              </a:lnSpc>
              <a:buClr>
                <a:schemeClr val="accent4"/>
              </a:buClr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Private Site Selection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D10D9A-C400-154E-AAAA-FEB171530149}"/>
              </a:ext>
            </a:extLst>
          </p:cNvPr>
          <p:cNvGrpSpPr/>
          <p:nvPr/>
        </p:nvGrpSpPr>
        <p:grpSpPr>
          <a:xfrm>
            <a:off x="630486" y="1740064"/>
            <a:ext cx="4206240" cy="503971"/>
            <a:chOff x="1476752" y="1740064"/>
            <a:chExt cx="4206240" cy="50397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85BEB4-5717-9E49-8747-2FF038FF4C82}"/>
                </a:ext>
              </a:extLst>
            </p:cNvPr>
            <p:cNvSpPr txBox="1"/>
            <p:nvPr/>
          </p:nvSpPr>
          <p:spPr>
            <a:xfrm>
              <a:off x="1476752" y="2038851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City-Owned Property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7897D0-82E2-E649-BBFD-747C423B9CD7}"/>
                </a:ext>
              </a:extLst>
            </p:cNvPr>
            <p:cNvCxnSpPr>
              <a:cxnSpLocks/>
            </p:cNvCxnSpPr>
            <p:nvPr/>
          </p:nvCxnSpPr>
          <p:spPr>
            <a:xfrm>
              <a:off x="3579634" y="1740064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7107EB-E09C-F941-9AF3-19A7E352D181}"/>
              </a:ext>
            </a:extLst>
          </p:cNvPr>
          <p:cNvGrpSpPr/>
          <p:nvPr/>
        </p:nvGrpSpPr>
        <p:grpSpPr>
          <a:xfrm>
            <a:off x="630486" y="2260764"/>
            <a:ext cx="4206240" cy="516773"/>
            <a:chOff x="1476752" y="2260764"/>
            <a:chExt cx="4206240" cy="5167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793D7-2158-D34A-87AB-5775BF093D22}"/>
                </a:ext>
              </a:extLst>
            </p:cNvPr>
            <p:cNvSpPr txBox="1"/>
            <p:nvPr/>
          </p:nvSpPr>
          <p:spPr>
            <a:xfrm>
              <a:off x="1476752" y="2572353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Financial Solutions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45A1F0F-5944-E64C-B84C-79436490FAD3}"/>
                </a:ext>
              </a:extLst>
            </p:cNvPr>
            <p:cNvCxnSpPr>
              <a:cxnSpLocks/>
            </p:cNvCxnSpPr>
            <p:nvPr/>
          </p:nvCxnSpPr>
          <p:spPr>
            <a:xfrm>
              <a:off x="3579634" y="2260764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124AFA-D98C-1944-8B14-85926CACCFF1}"/>
              </a:ext>
            </a:extLst>
          </p:cNvPr>
          <p:cNvGrpSpPr/>
          <p:nvPr/>
        </p:nvGrpSpPr>
        <p:grpSpPr>
          <a:xfrm>
            <a:off x="630486" y="2790989"/>
            <a:ext cx="4206240" cy="520050"/>
            <a:chOff x="1476752" y="2790989"/>
            <a:chExt cx="4206240" cy="52005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F982E5-B5C9-B140-BC30-A743539B74BD}"/>
                </a:ext>
              </a:extLst>
            </p:cNvPr>
            <p:cNvSpPr txBox="1"/>
            <p:nvPr/>
          </p:nvSpPr>
          <p:spPr>
            <a:xfrm>
              <a:off x="1476752" y="3105855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Workforce Consultation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209AD4-600C-E149-9B8A-FA95A323BC86}"/>
                </a:ext>
              </a:extLst>
            </p:cNvPr>
            <p:cNvCxnSpPr>
              <a:cxnSpLocks/>
            </p:cNvCxnSpPr>
            <p:nvPr/>
          </p:nvCxnSpPr>
          <p:spPr>
            <a:xfrm>
              <a:off x="3579634" y="2790989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45BD07-889E-7247-ABBD-B1DDB85D055F}"/>
              </a:ext>
            </a:extLst>
          </p:cNvPr>
          <p:cNvGrpSpPr/>
          <p:nvPr/>
        </p:nvGrpSpPr>
        <p:grpSpPr>
          <a:xfrm>
            <a:off x="630486" y="3331316"/>
            <a:ext cx="4206240" cy="513225"/>
            <a:chOff x="1476752" y="3331316"/>
            <a:chExt cx="4206240" cy="51322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9F4884-C585-AA43-A55C-686F717A3F35}"/>
                </a:ext>
              </a:extLst>
            </p:cNvPr>
            <p:cNvSpPr txBox="1"/>
            <p:nvPr/>
          </p:nvSpPr>
          <p:spPr>
            <a:xfrm>
              <a:off x="1476752" y="3639357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Industry Programs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B76B213-2C73-1B48-B275-3EB67A046B46}"/>
                </a:ext>
              </a:extLst>
            </p:cNvPr>
            <p:cNvCxnSpPr>
              <a:cxnSpLocks/>
            </p:cNvCxnSpPr>
            <p:nvPr/>
          </p:nvCxnSpPr>
          <p:spPr>
            <a:xfrm>
              <a:off x="3579634" y="3331316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B7C36A6-42C8-D44D-BC0A-B6A0E801D196}"/>
              </a:ext>
            </a:extLst>
          </p:cNvPr>
          <p:cNvCxnSpPr>
            <a:cxnSpLocks/>
          </p:cNvCxnSpPr>
          <p:nvPr/>
        </p:nvCxnSpPr>
        <p:spPr>
          <a:xfrm>
            <a:off x="6444775" y="1187614"/>
            <a:ext cx="1766" cy="25383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D6FD555-9428-994D-88D9-A3345E34DEAE}"/>
              </a:ext>
            </a:extLst>
          </p:cNvPr>
          <p:cNvGrpSpPr/>
          <p:nvPr/>
        </p:nvGrpSpPr>
        <p:grpSpPr>
          <a:xfrm>
            <a:off x="4342538" y="1740064"/>
            <a:ext cx="4206240" cy="514374"/>
            <a:chOff x="5033299" y="1740064"/>
            <a:chExt cx="4206240" cy="5143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E12D77-4A1B-B941-AF19-4CA4D74A5EF8}"/>
                </a:ext>
              </a:extLst>
            </p:cNvPr>
            <p:cNvSpPr txBox="1"/>
            <p:nvPr/>
          </p:nvSpPr>
          <p:spPr>
            <a:xfrm>
              <a:off x="5033299" y="2049254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Way Findings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BBDF04D-5F51-BF4B-9A0E-2E94BEA8A937}"/>
                </a:ext>
              </a:extLst>
            </p:cNvPr>
            <p:cNvCxnSpPr>
              <a:cxnSpLocks/>
            </p:cNvCxnSpPr>
            <p:nvPr/>
          </p:nvCxnSpPr>
          <p:spPr>
            <a:xfrm>
              <a:off x="7137517" y="1740064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DAE9214-22DC-B14C-AE2C-6A80128EC553}"/>
              </a:ext>
            </a:extLst>
          </p:cNvPr>
          <p:cNvGrpSpPr/>
          <p:nvPr/>
        </p:nvGrpSpPr>
        <p:grpSpPr>
          <a:xfrm>
            <a:off x="4342538" y="2265243"/>
            <a:ext cx="4206240" cy="512372"/>
            <a:chOff x="5033866" y="2260764"/>
            <a:chExt cx="4206240" cy="5123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82FE12-D639-B449-BEE6-F815F827E2C3}"/>
                </a:ext>
              </a:extLst>
            </p:cNvPr>
            <p:cNvSpPr txBox="1"/>
            <p:nvPr/>
          </p:nvSpPr>
          <p:spPr>
            <a:xfrm>
              <a:off x="5033866" y="2567952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Academic Integration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4F77AED-A30F-1740-AE37-2CB745965396}"/>
                </a:ext>
              </a:extLst>
            </p:cNvPr>
            <p:cNvCxnSpPr>
              <a:cxnSpLocks/>
            </p:cNvCxnSpPr>
            <p:nvPr/>
          </p:nvCxnSpPr>
          <p:spPr>
            <a:xfrm>
              <a:off x="7137517" y="2260764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66A7A7-7D7A-FC46-8A72-442EF15AC44B}"/>
              </a:ext>
            </a:extLst>
          </p:cNvPr>
          <p:cNvGrpSpPr/>
          <p:nvPr/>
        </p:nvGrpSpPr>
        <p:grpSpPr>
          <a:xfrm>
            <a:off x="4344871" y="2790989"/>
            <a:ext cx="4206240" cy="519895"/>
            <a:chOff x="4344871" y="2790989"/>
            <a:chExt cx="4206240" cy="51989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095F77E-93BF-8246-BB98-F2270B603000}"/>
                </a:ext>
              </a:extLst>
            </p:cNvPr>
            <p:cNvCxnSpPr>
              <a:cxnSpLocks/>
            </p:cNvCxnSpPr>
            <p:nvPr/>
          </p:nvCxnSpPr>
          <p:spPr>
            <a:xfrm>
              <a:off x="6439193" y="2790989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3FA116-9363-CA4C-A07F-0F48CE4FED8E}"/>
                </a:ext>
              </a:extLst>
            </p:cNvPr>
            <p:cNvSpPr txBox="1"/>
            <p:nvPr/>
          </p:nvSpPr>
          <p:spPr>
            <a:xfrm>
              <a:off x="4344871" y="3105700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Ecosystem Connections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9A0942-39F3-874F-B091-7D869290082E}"/>
              </a:ext>
            </a:extLst>
          </p:cNvPr>
          <p:cNvGrpSpPr/>
          <p:nvPr/>
        </p:nvGrpSpPr>
        <p:grpSpPr>
          <a:xfrm>
            <a:off x="4340206" y="3331316"/>
            <a:ext cx="4206240" cy="515404"/>
            <a:chOff x="4340206" y="3331316"/>
            <a:chExt cx="4206240" cy="51540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89579-3C09-D84D-94A3-7F99FAB741B3}"/>
                </a:ext>
              </a:extLst>
            </p:cNvPr>
            <p:cNvSpPr txBox="1"/>
            <p:nvPr/>
          </p:nvSpPr>
          <p:spPr>
            <a:xfrm>
              <a:off x="4340206" y="3641536"/>
              <a:ext cx="4206240" cy="205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  <a:buClr>
                  <a:schemeClr val="accent4"/>
                </a:buClr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</a:rPr>
                <a:t>Trade &amp; Investment Connections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B34501-809A-F840-B9EF-5B1D273E6A7A}"/>
                </a:ext>
              </a:extLst>
            </p:cNvPr>
            <p:cNvCxnSpPr>
              <a:cxnSpLocks/>
            </p:cNvCxnSpPr>
            <p:nvPr/>
          </p:nvCxnSpPr>
          <p:spPr>
            <a:xfrm>
              <a:off x="6439193" y="3331316"/>
              <a:ext cx="1766" cy="253836"/>
            </a:xfrm>
            <a:prstGeom prst="line">
              <a:avLst/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88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1F047D-799D-504F-8AC9-C69D12195CC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DFF082-3660-A0AB-F6ED-25DFEDBF4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01AD4-831D-8E38-E2AD-341FFCEFE44C}"/>
              </a:ext>
            </a:extLst>
          </p:cNvPr>
          <p:cNvSpPr txBox="1"/>
          <p:nvPr/>
        </p:nvSpPr>
        <p:spPr>
          <a:xfrm>
            <a:off x="425140" y="482018"/>
            <a:ext cx="8293720" cy="401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EDC Resources: </a:t>
            </a:r>
            <a:r>
              <a:rPr lang="en-US" sz="2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https://edc.nyc/business-development</a:t>
            </a:r>
            <a:r>
              <a:rPr lang="en-US" sz="2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E4BC10-4690-B95A-C71A-3DF12908D88E}"/>
              </a:ext>
            </a:extLst>
          </p:cNvPr>
          <p:cNvSpPr txBox="1"/>
          <p:nvPr/>
        </p:nvSpPr>
        <p:spPr>
          <a:xfrm>
            <a:off x="285748" y="952029"/>
            <a:ext cx="8858252" cy="34176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buClr>
                <a:schemeClr val="accent3"/>
              </a:buClr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Business Resource Guide</a:t>
            </a:r>
            <a:endParaRPr lang="en-US" sz="1600" b="1" i="0" strike="noStrike" dirty="0">
              <a:effectLst/>
              <a:latin typeface="Roboto Light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effectLst/>
                <a:latin typeface="Roboto Light" panose="02000000000000000000" pitchFamily="2" charset="0"/>
              </a:rPr>
              <a:t>NYC business ecosystem and communities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Roboto Light" panose="02000000000000000000" pitchFamily="2" charset="0"/>
              </a:rPr>
              <a:t>Business Improvement Districts and Chambers of Commerce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Roboto Light" panose="02000000000000000000" pitchFamily="2" charset="0"/>
              </a:rPr>
              <a:t>Workforce development guide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Roboto Light" panose="02000000000000000000" pitchFamily="2" charset="0"/>
              </a:rPr>
              <a:t>EDC real estate opportunities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effectLst/>
                <a:latin typeface="Roboto Light" panose="02000000000000000000" pitchFamily="2" charset="0"/>
              </a:rPr>
              <a:t>Legal resources</a:t>
            </a:r>
          </a:p>
          <a:p>
            <a:pPr>
              <a:lnSpc>
                <a:spcPts val="3000"/>
              </a:lnSpc>
              <a:buClr>
                <a:schemeClr val="accent3"/>
              </a:buClr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Business Incentives Guide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latin typeface="Roboto Light" panose="02000000000000000000" pitchFamily="2" charset="0"/>
              </a:rPr>
              <a:t>Construction, affordable housing, manufacturing, life sciences, economic revitalization zones </a:t>
            </a:r>
          </a:p>
          <a:p>
            <a:pPr>
              <a:lnSpc>
                <a:spcPts val="3000"/>
              </a:lnSpc>
              <a:buClr>
                <a:schemeClr val="accent3"/>
              </a:buClr>
            </a:pPr>
            <a:endParaRPr lang="en-US" sz="1600" b="1" i="0" strike="noStrike" dirty="0">
              <a:effectLst/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27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1F047D-799D-504F-8AC9-C69D12195CC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DFF082-3660-A0AB-F6ED-25DFEDBF4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01AD4-831D-8E38-E2AD-341FFCEFE44C}"/>
              </a:ext>
            </a:extLst>
          </p:cNvPr>
          <p:cNvSpPr txBox="1"/>
          <p:nvPr/>
        </p:nvSpPr>
        <p:spPr>
          <a:xfrm>
            <a:off x="571500" y="462511"/>
            <a:ext cx="8000999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Additional Resources: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20CB8-9252-6954-E5B8-E20F5B4AC35A}"/>
              </a:ext>
            </a:extLst>
          </p:cNvPr>
          <p:cNvSpPr txBox="1"/>
          <p:nvPr/>
        </p:nvSpPr>
        <p:spPr>
          <a:xfrm>
            <a:off x="285748" y="952029"/>
            <a:ext cx="8858252" cy="2648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buClr>
                <a:schemeClr val="accent3"/>
              </a:buClr>
            </a:pPr>
            <a:r>
              <a:rPr lang="en-US" sz="1600" b="1" i="0" u="sng" strike="noStrike" dirty="0">
                <a:effectLst/>
                <a:latin typeface="Roboto Light" panose="02000000000000000000" pitchFamily="2" charset="0"/>
              </a:rPr>
              <a:t>City Resources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NYC Department of Small Business Services (SBS) 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Roboto Light" panose="02000000000000000000" pitchFamily="2" charset="0"/>
              </a:rPr>
              <a:t>helps businesses form and grow 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Mayor’s Office for International Affairs 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Roboto Light" panose="02000000000000000000" pitchFamily="2" charset="0"/>
              </a:rPr>
              <a:t>connects international businesses to resources </a:t>
            </a:r>
          </a:p>
          <a:p>
            <a:pPr>
              <a:lnSpc>
                <a:spcPts val="3000"/>
              </a:lnSpc>
              <a:buClr>
                <a:schemeClr val="accent3"/>
              </a:buClr>
            </a:pPr>
            <a:r>
              <a:rPr lang="en-US" sz="1600" u="sng" dirty="0">
                <a:solidFill>
                  <a:srgbClr val="FFFFFF"/>
                </a:solidFill>
                <a:latin typeface="Roboto Light" panose="02000000000000000000" pitchFamily="2" charset="0"/>
              </a:rPr>
              <a:t>Statewide Resources</a:t>
            </a:r>
            <a:endParaRPr lang="en-US" sz="1600" b="0" i="0" u="sng" strike="noStrike" dirty="0">
              <a:solidFill>
                <a:srgbClr val="FFFFFF"/>
              </a:solidFill>
              <a:effectLst/>
              <a:latin typeface="Roboto Light" panose="02000000000000000000" pitchFamily="2" charset="0"/>
            </a:endParaRP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New York Business Express 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Roboto Light" panose="02000000000000000000" pitchFamily="2" charset="0"/>
              </a:rPr>
              <a:t>is an online guide to help start, run, and grow a business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START-UP NY Program 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Roboto Light" panose="02000000000000000000" pitchFamily="2" charset="0"/>
              </a:rPr>
              <a:t>helps businesses operate tax-free for 10 years on eligible campuses </a:t>
            </a:r>
          </a:p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1" i="0" u="none" strike="noStrike" dirty="0">
                <a:solidFill>
                  <a:srgbClr val="FCB426"/>
                </a:solidFill>
                <a:effectLst/>
                <a:latin typeface="Roboto Light" panose="02000000000000000000" pitchFamily="2" charset="0"/>
              </a:rPr>
              <a:t>NYSTAR Innovation Hot Spots and Certified Business Incubators 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0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1F047D-799D-504F-8AC9-C69D12195CC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BCD3-81EE-2146-A006-71301509AE1E}"/>
              </a:ext>
            </a:extLst>
          </p:cNvPr>
          <p:cNvSpPr txBox="1"/>
          <p:nvPr/>
        </p:nvSpPr>
        <p:spPr>
          <a:xfrm>
            <a:off x="3493094" y="2671174"/>
            <a:ext cx="5264025" cy="1211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>
              <a:lnSpc>
                <a:spcPts val="3200"/>
              </a:lnSpc>
              <a:buAutoNum type="arabicPeriod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Who We Are</a:t>
            </a:r>
          </a:p>
          <a:p>
            <a:pPr marL="514350" indent="-514350">
              <a:lnSpc>
                <a:spcPts val="3200"/>
              </a:lnSpc>
              <a:buAutoNum type="arabicPeriod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Why NYC</a:t>
            </a:r>
          </a:p>
          <a:p>
            <a:pPr marL="514350" indent="-514350">
              <a:lnSpc>
                <a:spcPts val="3200"/>
              </a:lnSpc>
              <a:buAutoNum type="arabicPeriod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Business Support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85C5470-FBC2-F54B-838D-838B14155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968419"/>
            <a:ext cx="1984248" cy="702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36728-B7C9-E2F5-2875-8B9A3FAA627F}"/>
              </a:ext>
            </a:extLst>
          </p:cNvPr>
          <p:cNvSpPr txBox="1"/>
          <p:nvPr/>
        </p:nvSpPr>
        <p:spPr>
          <a:xfrm>
            <a:off x="3493095" y="1968419"/>
            <a:ext cx="5264025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1694172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mountain&#10;&#10;Description automatically generated">
            <a:extLst>
              <a:ext uri="{FF2B5EF4-FFF2-40B4-BE49-F238E27FC236}">
                <a16:creationId xmlns:a16="http://schemas.microsoft.com/office/drawing/2014/main" id="{A2718FB5-297F-FD4B-9953-5E7996C89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01C247C-DE0E-9E40-AFA5-18A4F3DBB37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48E7F9-1E2F-EE48-B1AD-6AEBA6208C11}"/>
              </a:ext>
            </a:extLst>
          </p:cNvPr>
          <p:cNvSpPr txBox="1">
            <a:spLocks/>
          </p:cNvSpPr>
          <p:nvPr/>
        </p:nvSpPr>
        <p:spPr>
          <a:xfrm>
            <a:off x="1619757" y="2324100"/>
            <a:ext cx="5904486" cy="1434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Contact: 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nfujiki@edc.nyc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Learn more: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edc.nyc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B31492-17B1-3D43-83BA-109046C85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7671621-3BF6-3D48-9DBC-A55EFD7A1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655" y="1125159"/>
            <a:ext cx="1527048" cy="5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4CF31-A818-9248-A36B-0292B55A699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BFEB-989E-9D14-CC83-88E1C603B5F9}"/>
              </a:ext>
            </a:extLst>
          </p:cNvPr>
          <p:cNvSpPr txBox="1"/>
          <p:nvPr/>
        </p:nvSpPr>
        <p:spPr>
          <a:xfrm>
            <a:off x="3009899" y="2140863"/>
            <a:ext cx="3124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Appendix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F91F8D-7C9D-80CC-2903-8E9572CA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97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123E71-89D9-8343-9283-41CAD61C5288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A05E9AB-235A-7B4B-9A24-D7E33CDC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5197E-99C0-5240-B917-756CA89825E9}"/>
              </a:ext>
            </a:extLst>
          </p:cNvPr>
          <p:cNvSpPr txBox="1"/>
          <p:nvPr/>
        </p:nvSpPr>
        <p:spPr>
          <a:xfrm>
            <a:off x="437041" y="1750889"/>
            <a:ext cx="2842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Business Attraction:</a:t>
            </a:r>
          </a:p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Curve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EB6F3D1D-CE40-8744-8F91-57C242BD73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73" r="1"/>
          <a:stretch/>
        </p:blipFill>
        <p:spPr>
          <a:xfrm>
            <a:off x="3131013" y="0"/>
            <a:ext cx="60129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89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3954C4-E7CB-384F-AB56-A37DA42DC958}"/>
              </a:ext>
            </a:extLst>
          </p:cNvPr>
          <p:cNvSpPr/>
          <p:nvPr/>
        </p:nvSpPr>
        <p:spPr>
          <a:xfrm>
            <a:off x="3131013" y="0"/>
            <a:ext cx="6012987" cy="51435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3E71-89D9-8343-9283-41CAD61C5288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83CE5-6459-A84A-B43D-E26B321979B2}"/>
              </a:ext>
            </a:extLst>
          </p:cNvPr>
          <p:cNvSpPr txBox="1"/>
          <p:nvPr/>
        </p:nvSpPr>
        <p:spPr>
          <a:xfrm>
            <a:off x="437041" y="1750889"/>
            <a:ext cx="2842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Business Attraction:</a:t>
            </a:r>
          </a:p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Curve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A05E9AB-235A-7B4B-9A24-D7E33CDC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857BD3-50AF-E646-9986-DCF4773A9ECE}"/>
              </a:ext>
            </a:extLst>
          </p:cNvPr>
          <p:cNvSpPr txBox="1"/>
          <p:nvPr/>
        </p:nvSpPr>
        <p:spPr>
          <a:xfrm>
            <a:off x="3561243" y="1891656"/>
            <a:ext cx="450108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Economic Wayfindings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A219A-D909-4D45-807C-54551286529C}"/>
              </a:ext>
            </a:extLst>
          </p:cNvPr>
          <p:cNvSpPr txBox="1"/>
          <p:nvPr/>
        </p:nvSpPr>
        <p:spPr>
          <a:xfrm>
            <a:off x="3561243" y="2488428"/>
            <a:ext cx="450108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Ecosystems Connections</a:t>
            </a:r>
          </a:p>
        </p:txBody>
      </p:sp>
    </p:spTree>
    <p:extLst>
      <p:ext uri="{BB962C8B-B14F-4D97-AF65-F5344CB8AC3E}">
        <p14:creationId xmlns:p14="http://schemas.microsoft.com/office/powerpoint/2010/main" val="3819288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004E80-762E-7E47-B0B7-B08A91FBE955}"/>
              </a:ext>
            </a:extLst>
          </p:cNvPr>
          <p:cNvSpPr/>
          <p:nvPr/>
        </p:nvSpPr>
        <p:spPr>
          <a:xfrm>
            <a:off x="3131013" y="0"/>
            <a:ext cx="6012987" cy="51435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3E71-89D9-8343-9283-41CAD61C5288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A05E9AB-235A-7B4B-9A24-D7E33CDC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E388C-5045-3D43-B2B2-183EF9EE26EC}"/>
              </a:ext>
            </a:extLst>
          </p:cNvPr>
          <p:cNvSpPr txBox="1"/>
          <p:nvPr/>
        </p:nvSpPr>
        <p:spPr>
          <a:xfrm>
            <a:off x="3505200" y="1929782"/>
            <a:ext cx="5404623" cy="1622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NYC won the project and Curve was announced on February 10, 2020, bringing </a:t>
            </a:r>
            <a:r>
              <a:rPr lang="en-US" sz="2600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185 good-paying jobs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—and the resulting tax revenue—to the 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2FF6F-5B33-3F4A-9F30-8C78D9B4369C}"/>
              </a:ext>
            </a:extLst>
          </p:cNvPr>
          <p:cNvSpPr txBox="1"/>
          <p:nvPr/>
        </p:nvSpPr>
        <p:spPr>
          <a:xfrm>
            <a:off x="437041" y="1750889"/>
            <a:ext cx="2842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Business Attraction:</a:t>
            </a:r>
          </a:p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Curve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5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1F047D-799D-504F-8AC9-C69D12195CC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0BCD3-81EE-2146-A006-71301509AE1E}"/>
              </a:ext>
            </a:extLst>
          </p:cNvPr>
          <p:cNvSpPr txBox="1"/>
          <p:nvPr/>
        </p:nvSpPr>
        <p:spPr>
          <a:xfrm>
            <a:off x="3505200" y="1968419"/>
            <a:ext cx="5264025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Building strong neighborhoods, creating good jobs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85C5470-FBC2-F54B-838D-838B14155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968419"/>
            <a:ext cx="1984248" cy="7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41904E7-8102-8843-8426-CC5127D027F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C25DD7-DEA2-D94C-BB3D-F126A169E8B5}"/>
              </a:ext>
            </a:extLst>
          </p:cNvPr>
          <p:cNvSpPr txBox="1"/>
          <p:nvPr/>
        </p:nvSpPr>
        <p:spPr>
          <a:xfrm>
            <a:off x="3561242" y="458273"/>
            <a:ext cx="521699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Develop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City-owned assets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(6 million square meters)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259D76-35E9-E34C-9FE0-28657EA19ACF}"/>
              </a:ext>
            </a:extLst>
          </p:cNvPr>
          <p:cNvSpPr txBox="1"/>
          <p:nvPr/>
        </p:nvSpPr>
        <p:spPr>
          <a:xfrm>
            <a:off x="3561242" y="1517176"/>
            <a:ext cx="4551502" cy="3911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quality jobs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272FB4-47B0-6343-B0BF-BB4BC0188101}"/>
              </a:ext>
            </a:extLst>
          </p:cNvPr>
          <p:cNvSpPr txBox="1"/>
          <p:nvPr/>
        </p:nvSpPr>
        <p:spPr>
          <a:xfrm>
            <a:off x="3561241" y="2165711"/>
            <a:ext cx="5727138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Promote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livable communities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FD15EE-0A7B-2041-A740-241474C4EB30}"/>
              </a:ext>
            </a:extLst>
          </p:cNvPr>
          <p:cNvSpPr txBox="1"/>
          <p:nvPr/>
        </p:nvSpPr>
        <p:spPr>
          <a:xfrm>
            <a:off x="3561241" y="2814246"/>
            <a:ext cx="6154259" cy="371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9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Invest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in growing industries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C0AF2B-DD5E-5D4D-9069-C53335C5DB63}"/>
              </a:ext>
            </a:extLst>
          </p:cNvPr>
          <p:cNvSpPr txBox="1"/>
          <p:nvPr/>
        </p:nvSpPr>
        <p:spPr>
          <a:xfrm>
            <a:off x="3561241" y="3443544"/>
            <a:ext cx="615425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Help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companies start and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grow in NYC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55BEDF4B-3651-E343-8620-A78527A2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968419"/>
            <a:ext cx="1984248" cy="7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ountain&#10;&#10;Description automatically generated">
            <a:extLst>
              <a:ext uri="{FF2B5EF4-FFF2-40B4-BE49-F238E27FC236}">
                <a16:creationId xmlns:a16="http://schemas.microsoft.com/office/drawing/2014/main" id="{2CA03E8A-FF49-5245-A285-50987DD2E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F61480-34BC-8E13-A065-E1546D9AB19F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A8BE3-3F2B-3410-63EF-994EBF9E0ED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8F1EC-C791-96E9-0F2E-D4F93D562BFC}"/>
              </a:ext>
            </a:extLst>
          </p:cNvPr>
          <p:cNvSpPr txBox="1"/>
          <p:nvPr/>
        </p:nvSpPr>
        <p:spPr>
          <a:xfrm>
            <a:off x="0" y="1806968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Why NYC:</a:t>
            </a:r>
          </a:p>
          <a:p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174C9E4-021D-4241-ADD7-7B9FB13CF1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DDEFD2-0AF6-9548-B90D-7AB11DD9DA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EF16D-5749-6047-AEEC-C42F60980DA8}"/>
              </a:ext>
            </a:extLst>
          </p:cNvPr>
          <p:cNvGrpSpPr/>
          <p:nvPr/>
        </p:nvGrpSpPr>
        <p:grpSpPr>
          <a:xfrm>
            <a:off x="4275674" y="953364"/>
            <a:ext cx="1770332" cy="1762669"/>
            <a:chOff x="4275674" y="953364"/>
            <a:chExt cx="1770332" cy="1762669"/>
          </a:xfrm>
        </p:grpSpPr>
        <p:pic>
          <p:nvPicPr>
            <p:cNvPr id="7" name="Picture 6" descr="A picture containing bird, looking, dark, lit&#10;&#10;Description automatically generated">
              <a:extLst>
                <a:ext uri="{FF2B5EF4-FFF2-40B4-BE49-F238E27FC236}">
                  <a16:creationId xmlns:a16="http://schemas.microsoft.com/office/drawing/2014/main" id="{EFFBE996-C71C-AC48-9F05-812A0D38F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383" y="953364"/>
              <a:ext cx="957972" cy="1762669"/>
            </a:xfrm>
            <a:prstGeom prst="rect">
              <a:avLst/>
            </a:prstGeom>
          </p:spPr>
        </p:pic>
        <p:pic>
          <p:nvPicPr>
            <p:cNvPr id="8" name="Picture 7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92000116-42F9-B24A-BFAA-0DD6B887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674" y="1950757"/>
              <a:ext cx="1770332" cy="39239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3996CF-7E67-534D-BEC7-56299D1DA085}"/>
              </a:ext>
            </a:extLst>
          </p:cNvPr>
          <p:cNvGrpSpPr/>
          <p:nvPr/>
        </p:nvGrpSpPr>
        <p:grpSpPr>
          <a:xfrm>
            <a:off x="5781788" y="1811461"/>
            <a:ext cx="2441149" cy="2335297"/>
            <a:chOff x="5781788" y="1811461"/>
            <a:chExt cx="2441149" cy="2335297"/>
          </a:xfrm>
        </p:grpSpPr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B031B85A-B8C8-2644-B5E4-BD27E747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788" y="1811461"/>
              <a:ext cx="2112264" cy="2335297"/>
            </a:xfrm>
            <a:prstGeom prst="rect">
              <a:avLst/>
            </a:prstGeom>
          </p:spPr>
        </p:pic>
        <p:pic>
          <p:nvPicPr>
            <p:cNvPr id="10" name="Picture 9" descr="A drawing of a person&#10;&#10;Description automatically generated">
              <a:extLst>
                <a:ext uri="{FF2B5EF4-FFF2-40B4-BE49-F238E27FC236}">
                  <a16:creationId xmlns:a16="http://schemas.microsoft.com/office/drawing/2014/main" id="{C24FDC66-C218-FC4C-8789-597B78A55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981" y="2433490"/>
              <a:ext cx="1779956" cy="38141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8DE14E-C4FC-8C4C-A477-A3FF9D954F18}"/>
              </a:ext>
            </a:extLst>
          </p:cNvPr>
          <p:cNvGrpSpPr/>
          <p:nvPr/>
        </p:nvGrpSpPr>
        <p:grpSpPr>
          <a:xfrm>
            <a:off x="3480574" y="3136900"/>
            <a:ext cx="1720605" cy="1443179"/>
            <a:chOff x="3480574" y="3136900"/>
            <a:chExt cx="1720605" cy="1443179"/>
          </a:xfrm>
        </p:grpSpPr>
        <p:pic>
          <p:nvPicPr>
            <p:cNvPr id="19" name="Picture 18" descr="Map&#10;&#10;Description automatically generated">
              <a:extLst>
                <a:ext uri="{FF2B5EF4-FFF2-40B4-BE49-F238E27FC236}">
                  <a16:creationId xmlns:a16="http://schemas.microsoft.com/office/drawing/2014/main" id="{373DEDDA-80AF-E546-9DC1-A120B0991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6716" y="3136900"/>
              <a:ext cx="1463040" cy="1443179"/>
            </a:xfrm>
            <a:prstGeom prst="rect">
              <a:avLst/>
            </a:prstGeom>
          </p:spPr>
        </p:pic>
        <p:pic>
          <p:nvPicPr>
            <p:cNvPr id="14" name="Picture 13" descr="A close up of a sign&#10;&#10;Description automatically generated">
              <a:extLst>
                <a:ext uri="{FF2B5EF4-FFF2-40B4-BE49-F238E27FC236}">
                  <a16:creationId xmlns:a16="http://schemas.microsoft.com/office/drawing/2014/main" id="{73457D72-CA05-5A49-B820-937DAEDA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0574" y="3585605"/>
              <a:ext cx="1720605" cy="56266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513120-A9F1-744B-894D-E6D421AED5C1}"/>
              </a:ext>
            </a:extLst>
          </p:cNvPr>
          <p:cNvGrpSpPr/>
          <p:nvPr/>
        </p:nvGrpSpPr>
        <p:grpSpPr>
          <a:xfrm>
            <a:off x="5463956" y="571414"/>
            <a:ext cx="1773994" cy="1240047"/>
            <a:chOff x="5463956" y="564411"/>
            <a:chExt cx="1773994" cy="1240047"/>
          </a:xfrm>
        </p:grpSpPr>
        <p:pic>
          <p:nvPicPr>
            <p:cNvPr id="3" name="Picture 2" descr="A close up of a tree&#10;&#10;Description automatically generated">
              <a:extLst>
                <a:ext uri="{FF2B5EF4-FFF2-40B4-BE49-F238E27FC236}">
                  <a16:creationId xmlns:a16="http://schemas.microsoft.com/office/drawing/2014/main" id="{B477A41B-F0F4-0C40-A94F-1145D831D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015" y="564411"/>
              <a:ext cx="1213235" cy="1240047"/>
            </a:xfrm>
            <a:prstGeom prst="rect">
              <a:avLst/>
            </a:prstGeom>
          </p:spPr>
        </p:pic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A866D7-71EB-4847-9AB1-DA39DA4F8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3956" y="1060564"/>
              <a:ext cx="1773994" cy="39824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06BA95-3738-A043-A32C-F1F0993FE848}"/>
              </a:ext>
            </a:extLst>
          </p:cNvPr>
          <p:cNvGrpSpPr/>
          <p:nvPr/>
        </p:nvGrpSpPr>
        <p:grpSpPr>
          <a:xfrm>
            <a:off x="4786432" y="2365120"/>
            <a:ext cx="2451518" cy="1588822"/>
            <a:chOff x="4786432" y="2365120"/>
            <a:chExt cx="2451518" cy="15888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9952CB-99F5-2449-840E-67758C643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011" y="2365120"/>
              <a:ext cx="1463040" cy="15888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B405FE-0CA1-204D-8559-B375E3D6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6432" y="3134097"/>
              <a:ext cx="2451518" cy="257587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6770E84-3F46-A63E-EC23-B9277CC54841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696A9C-63EC-0AC2-16E2-0E0A7F074B50}"/>
              </a:ext>
            </a:extLst>
          </p:cNvPr>
          <p:cNvSpPr txBox="1"/>
          <p:nvPr/>
        </p:nvSpPr>
        <p:spPr>
          <a:xfrm>
            <a:off x="0" y="1806968"/>
            <a:ext cx="3124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The Place:</a:t>
            </a:r>
          </a:p>
          <a:p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21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close up of a mountain&#10;&#10;Description automatically generated">
            <a:extLst>
              <a:ext uri="{FF2B5EF4-FFF2-40B4-BE49-F238E27FC236}">
                <a16:creationId xmlns:a16="http://schemas.microsoft.com/office/drawing/2014/main" id="{CD11164D-678C-9141-BB50-78E8D8E69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E3EBE6-45EF-F749-A062-0B028EA71E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3E71-89D9-8343-9283-41CAD61C5288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BD3BF-D3CA-D641-95EB-65E385D64493}"/>
              </a:ext>
            </a:extLst>
          </p:cNvPr>
          <p:cNvSpPr txBox="1"/>
          <p:nvPr/>
        </p:nvSpPr>
        <p:spPr>
          <a:xfrm>
            <a:off x="3561242" y="698155"/>
            <a:ext cx="3921743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largest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U.S. 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BDF02-C9D9-E346-B7B8-73F4DB206083}"/>
              </a:ext>
            </a:extLst>
          </p:cNvPr>
          <p:cNvSpPr txBox="1"/>
          <p:nvPr/>
        </p:nvSpPr>
        <p:spPr>
          <a:xfrm>
            <a:off x="3561241" y="1350278"/>
            <a:ext cx="4797147" cy="3911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million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residents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E68D89-AF44-E94E-ADC4-29E16BF79778}"/>
              </a:ext>
            </a:extLst>
          </p:cNvPr>
          <p:cNvSpPr txBox="1"/>
          <p:nvPr/>
        </p:nvSpPr>
        <p:spPr>
          <a:xfrm>
            <a:off x="3561241" y="2002401"/>
            <a:ext cx="5727138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Labor force of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4+ million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A05E9AB-235A-7B4B-9A24-D7E33CDC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C88529-54F1-AB4D-A160-AEB84162AB5F}"/>
              </a:ext>
            </a:extLst>
          </p:cNvPr>
          <p:cNvSpPr txBox="1"/>
          <p:nvPr/>
        </p:nvSpPr>
        <p:spPr>
          <a:xfrm>
            <a:off x="3561241" y="2654524"/>
            <a:ext cx="5727138" cy="718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8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3.2 million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with a Bachelor’s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degree or higher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EC3BE-55BA-7048-B4C4-147769D2844C}"/>
              </a:ext>
            </a:extLst>
          </p:cNvPr>
          <p:cNvSpPr txBox="1"/>
          <p:nvPr/>
        </p:nvSpPr>
        <p:spPr>
          <a:xfrm>
            <a:off x="3561241" y="3633658"/>
            <a:ext cx="5727138" cy="718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8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100+ institutions </a:t>
            </a:r>
            <a:b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of higher learning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08F62-1640-931B-37A9-3E15C9F5F4B1}"/>
              </a:ext>
            </a:extLst>
          </p:cNvPr>
          <p:cNvSpPr txBox="1"/>
          <p:nvPr/>
        </p:nvSpPr>
        <p:spPr>
          <a:xfrm>
            <a:off x="0" y="1806968"/>
            <a:ext cx="3124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The Talent:</a:t>
            </a:r>
          </a:p>
          <a:p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1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close up of a mountain&#10;&#10;Description automatically generated">
            <a:extLst>
              <a:ext uri="{FF2B5EF4-FFF2-40B4-BE49-F238E27FC236}">
                <a16:creationId xmlns:a16="http://schemas.microsoft.com/office/drawing/2014/main" id="{CD11164D-678C-9141-BB50-78E8D8E69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E3EBE6-45EF-F749-A062-0B028EA71E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3E71-89D9-8343-9283-41CAD61C5288}"/>
              </a:ext>
            </a:extLst>
          </p:cNvPr>
          <p:cNvSpPr/>
          <p:nvPr/>
        </p:nvSpPr>
        <p:spPr>
          <a:xfrm>
            <a:off x="-6813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4CA04C-8588-8346-A462-E3C062F53EDF}"/>
              </a:ext>
            </a:extLst>
          </p:cNvPr>
          <p:cNvSpPr txBox="1"/>
          <p:nvPr/>
        </p:nvSpPr>
        <p:spPr>
          <a:xfrm>
            <a:off x="3561241" y="716334"/>
            <a:ext cx="6154259" cy="371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9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 million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consumers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3D5DDE-E4EC-C741-BA7F-9BA477995A62}"/>
              </a:ext>
            </a:extLst>
          </p:cNvPr>
          <p:cNvSpPr txBox="1"/>
          <p:nvPr/>
        </p:nvSpPr>
        <p:spPr>
          <a:xfrm>
            <a:off x="3561241" y="1350194"/>
            <a:ext cx="5727138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$1.66 trillion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GMP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5940F4-FDA8-2641-883F-9BBC8C3B4648}"/>
              </a:ext>
            </a:extLst>
          </p:cNvPr>
          <p:cNvSpPr txBox="1"/>
          <p:nvPr/>
        </p:nvSpPr>
        <p:spPr>
          <a:xfrm>
            <a:off x="3561241" y="2003290"/>
            <a:ext cx="5727138" cy="3911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r>
              <a:rPr lang="en-US" sz="2600" baseline="300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th-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largest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world economy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A05E9AB-235A-7B4B-9A24-D7E33CDC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88" y="4289044"/>
            <a:ext cx="1133856" cy="401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70D3A-BC2E-E945-9803-BD6437F4B818}"/>
              </a:ext>
            </a:extLst>
          </p:cNvPr>
          <p:cNvSpPr txBox="1"/>
          <p:nvPr/>
        </p:nvSpPr>
        <p:spPr>
          <a:xfrm>
            <a:off x="3561241" y="2656386"/>
            <a:ext cx="5727138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8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200k+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small-to-medium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businesses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EFD93-FCF1-A346-BED6-49D188F6DEDB}"/>
              </a:ext>
            </a:extLst>
          </p:cNvPr>
          <p:cNvSpPr txBox="1"/>
          <p:nvPr/>
        </p:nvSpPr>
        <p:spPr>
          <a:xfrm>
            <a:off x="3561241" y="3636495"/>
            <a:ext cx="5727138" cy="7181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8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Headquarters of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47+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Fortune 500 companies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2A24D5-0845-C942-0811-43ABA9EF1A50}"/>
              </a:ext>
            </a:extLst>
          </p:cNvPr>
          <p:cNvSpPr txBox="1"/>
          <p:nvPr/>
        </p:nvSpPr>
        <p:spPr>
          <a:xfrm>
            <a:off x="-6813" y="1806968"/>
            <a:ext cx="31310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Consumer Base:</a:t>
            </a:r>
          </a:p>
        </p:txBody>
      </p:sp>
    </p:spTree>
    <p:extLst>
      <p:ext uri="{BB962C8B-B14F-4D97-AF65-F5344CB8AC3E}">
        <p14:creationId xmlns:p14="http://schemas.microsoft.com/office/powerpoint/2010/main" val="349737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oup of people riding bikes&#10;&#10;Description automatically generated">
            <a:extLst>
              <a:ext uri="{FF2B5EF4-FFF2-40B4-BE49-F238E27FC236}">
                <a16:creationId xmlns:a16="http://schemas.microsoft.com/office/drawing/2014/main" id="{F9DC8052-FBFE-5349-8178-D42D1EEA2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3E9A60-160A-CE46-8AD0-C12F41FCF38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7E62F-F3F1-2F4C-AAC7-2D6ADC04F54B}"/>
              </a:ext>
            </a:extLst>
          </p:cNvPr>
          <p:cNvSpPr/>
          <p:nvPr/>
        </p:nvSpPr>
        <p:spPr>
          <a:xfrm>
            <a:off x="0" y="0"/>
            <a:ext cx="3131013" cy="514350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F74B9-C283-9F49-8FF7-82744880F59B}"/>
              </a:ext>
            </a:extLst>
          </p:cNvPr>
          <p:cNvSpPr txBox="1"/>
          <p:nvPr/>
        </p:nvSpPr>
        <p:spPr>
          <a:xfrm>
            <a:off x="-6813" y="1806968"/>
            <a:ext cx="31310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Roboto" panose="02000000000000000000" pitchFamily="2" charset="0"/>
                <a:ea typeface="Roboto" panose="02000000000000000000" pitchFamily="2" charset="0"/>
              </a:rPr>
              <a:t>Diversity:</a:t>
            </a:r>
          </a:p>
          <a:p>
            <a:endParaRPr lang="en-US" sz="5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92C05-E9A3-AA44-A54E-E202CAF238D5}"/>
              </a:ext>
            </a:extLst>
          </p:cNvPr>
          <p:cNvSpPr txBox="1"/>
          <p:nvPr/>
        </p:nvSpPr>
        <p:spPr>
          <a:xfrm>
            <a:off x="3561242" y="1033425"/>
            <a:ext cx="5011258" cy="743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9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37 percent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of our population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is born abroad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B9B83-C113-F945-BFEA-26C65A417699}"/>
              </a:ext>
            </a:extLst>
          </p:cNvPr>
          <p:cNvSpPr txBox="1"/>
          <p:nvPr/>
        </p:nvSpPr>
        <p:spPr>
          <a:xfrm>
            <a:off x="3561242" y="2050466"/>
            <a:ext cx="4551502" cy="7437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9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Immigrants are </a:t>
            </a: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47 percent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of our workforce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085195-4559-7E4A-A17D-C30D4A7C8235}"/>
              </a:ext>
            </a:extLst>
          </p:cNvPr>
          <p:cNvSpPr txBox="1"/>
          <p:nvPr/>
        </p:nvSpPr>
        <p:spPr>
          <a:xfrm>
            <a:off x="3561241" y="3067050"/>
            <a:ext cx="5727138" cy="39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32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800+ languages 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spoken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96F200E-30CD-4A41-ACA7-9C6794AB9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4289044"/>
            <a:ext cx="1133856" cy="4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23479"/>
      </p:ext>
    </p:extLst>
  </p:cSld>
  <p:clrMapOvr>
    <a:masterClrMapping/>
  </p:clrMapOvr>
</p:sld>
</file>

<file path=ppt/theme/theme1.xml><?xml version="1.0" encoding="utf-8"?>
<a:theme xmlns:a="http://schemas.openxmlformats.org/drawingml/2006/main" name="MKTG-4164_NYCEDC-Preso2016-v04">
  <a:themeElements>
    <a:clrScheme name="NYCEDC">
      <a:dk1>
        <a:srgbClr val="000000"/>
      </a:dk1>
      <a:lt1>
        <a:srgbClr val="FFFFFF"/>
      </a:lt1>
      <a:dk2>
        <a:srgbClr val="DFDEDE"/>
      </a:dk2>
      <a:lt2>
        <a:srgbClr val="F2F1F0"/>
      </a:lt2>
      <a:accent1>
        <a:srgbClr val="78D64B"/>
      </a:accent1>
      <a:accent2>
        <a:srgbClr val="FE5000"/>
      </a:accent2>
      <a:accent3>
        <a:srgbClr val="FFB81C"/>
      </a:accent3>
      <a:accent4>
        <a:srgbClr val="0077C8"/>
      </a:accent4>
      <a:accent5>
        <a:srgbClr val="D0006F"/>
      </a:accent5>
      <a:accent6>
        <a:srgbClr val="009CA6"/>
      </a:accent6>
      <a:hlink>
        <a:srgbClr val="0077C8"/>
      </a:hlink>
      <a:folHlink>
        <a:srgbClr val="474647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366_SIG_SIG_Powerpoint_CFDA_PPT-Slides_V1" id="{6D56C611-2125-4264-AC80-921A6BD62C3F}" vid="{E5FE7CC4-E73F-4321-A826-6A9A5AA141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1FDF1E303B074A96B3CD20D2C276B5" ma:contentTypeVersion="13" ma:contentTypeDescription="Create a new document." ma:contentTypeScope="" ma:versionID="d354026456ae3d70bb76b0028c8cb5d3">
  <xsd:schema xmlns:xsd="http://www.w3.org/2001/XMLSchema" xmlns:xs="http://www.w3.org/2001/XMLSchema" xmlns:p="http://schemas.microsoft.com/office/2006/metadata/properties" xmlns:ns2="6f8e42b2-8a66-4b8f-9bf0-96bbd139be11" xmlns:ns3="10cd4bb6-3bf1-4a2f-8b0d-d8f0a9e65651" targetNamespace="http://schemas.microsoft.com/office/2006/metadata/properties" ma:root="true" ma:fieldsID="0b31941db480de054de2d7b6df63c4a9" ns2:_="" ns3:_="">
    <xsd:import namespace="6f8e42b2-8a66-4b8f-9bf0-96bbd139be11"/>
    <xsd:import namespace="10cd4bb6-3bf1-4a2f-8b0d-d8f0a9e656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e42b2-8a66-4b8f-9bf0-96bbd139be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d4bb6-3bf1-4a2f-8b0d-d8f0a9e656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cd4bb6-3bf1-4a2f-8b0d-d8f0a9e65651">
      <UserInfo>
        <DisplayName>Naomi Fujiki</DisplayName>
        <AccountId>15</AccountId>
        <AccountType/>
      </UserInfo>
      <UserInfo>
        <DisplayName>Youcif Almegaryaf</DisplayName>
        <AccountId>151</AccountId>
        <AccountType/>
      </UserInfo>
      <UserInfo>
        <DisplayName>Loren Nadres</DisplayName>
        <AccountId>38</AccountId>
        <AccountType/>
      </UserInfo>
      <UserInfo>
        <DisplayName>Jibran Ahmed</DisplayName>
        <AccountId>168</AccountId>
        <AccountType/>
      </UserInfo>
      <UserInfo>
        <DisplayName>Amanjot Grewal</DisplayName>
        <AccountId>193</AccountId>
        <AccountType/>
      </UserInfo>
      <UserInfo>
        <DisplayName>Max Taffet</DisplayName>
        <AccountId>194</AccountId>
        <AccountType/>
      </UserInfo>
      <UserInfo>
        <DisplayName>Nse Esema</DisplayName>
        <AccountId>100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2648BFF-CD21-4BA5-A366-6B24B75057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9AA667-E6DF-40A2-95D8-49BE6CE1EF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8e42b2-8a66-4b8f-9bf0-96bbd139be11"/>
    <ds:schemaRef ds:uri="10cd4bb6-3bf1-4a2f-8b0d-d8f0a9e656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A4F475-814B-4BDC-9672-6ECA5398E662}">
  <ds:schemaRefs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6f8e42b2-8a66-4b8f-9bf0-96bbd139b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0cd4bb6-3bf1-4a2f-8b0d-d8f0a9e656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565</Words>
  <Application>Microsoft Office PowerPoint</Application>
  <PresentationFormat>On-screen Show (16:9)</PresentationFormat>
  <Paragraphs>141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Century Gothic</vt:lpstr>
      <vt:lpstr>Roboto</vt:lpstr>
      <vt:lpstr>Roboto Light</vt:lpstr>
      <vt:lpstr>Roboto Medium</vt:lpstr>
      <vt:lpstr>Segoe UI</vt:lpstr>
      <vt:lpstr>Segoe UI Semibold</vt:lpstr>
      <vt:lpstr>Segoe UI Semilight</vt:lpstr>
      <vt:lpstr>Symbol</vt:lpstr>
      <vt:lpstr>Wingdings</vt:lpstr>
      <vt:lpstr>MKTG-4164_NYCEDC-Preso2016-v04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York City: A Global Innovation Hub</dc:title>
  <dc:creator>Kristyna Frantz</dc:creator>
  <cp:lastModifiedBy>Naomi Fujiki</cp:lastModifiedBy>
  <cp:revision>156</cp:revision>
  <dcterms:created xsi:type="dcterms:W3CDTF">2020-10-13T18:52:07Z</dcterms:created>
  <dcterms:modified xsi:type="dcterms:W3CDTF">2022-05-11T21:23:40Z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0x010100771FDF1E303B074A96B3CD20D2C276B5</vt:lpwstr>
  </property>
</Properties>
</file>