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6" r:id="rId4"/>
    <p:sldId id="268" r:id="rId5"/>
    <p:sldId id="269" r:id="rId6"/>
    <p:sldId id="25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8" r:id="rId15"/>
    <p:sldId id="265" r:id="rId16"/>
    <p:sldId id="267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06D"/>
    <a:srgbClr val="A91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46-402E-9253-70E2B5910A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6-402E-9253-70E2B5910A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46-402E-9253-70E2B5910A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46-402E-9253-70E2B5910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SERVICE PROVIDERS</c:v>
                </c:pt>
                <c:pt idx="1">
                  <c:v>MANUFACTURING</c:v>
                </c:pt>
                <c:pt idx="2">
                  <c:v>RETAIL</c:v>
                </c:pt>
                <c:pt idx="3">
                  <c:v>FOOD &amp; BEVERAGE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26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46-402E-9253-70E2B5910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7-4F94-9988-30E59B761A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7-4F94-9988-30E59B761A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47-4F94-9988-30E59B761A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47-4F94-9988-30E59B761A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SIGNIFICANT IMPACT</c:v>
                </c:pt>
                <c:pt idx="1">
                  <c:v>LIMITED TO CERTAIN SEGMENTS OF THE BUSINESS ONLY</c:v>
                </c:pt>
                <c:pt idx="2">
                  <c:v>NOT GREATLY IMPACTED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F-4E7A-83E9-335FB3CA64A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810D0-8911-DF4C-B71E-13D6563C30A8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A3F4-1DC9-F74A-B9FE-35CAEEA9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A3F4-1DC9-F74A-B9FE-35CAEEA9B1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A3F4-1DC9-F74A-B9FE-35CAEEA9B1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A3F4-1DC9-F74A-B9FE-35CAEEA9B1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A3F4-1DC9-F74A-B9FE-35CAEEA9B1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5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1738" y="479859"/>
            <a:ext cx="3884763" cy="425054"/>
          </a:xfrm>
        </p:spPr>
        <p:txBody>
          <a:bodyPr anchor="b"/>
          <a:lstStyle>
            <a:lvl1pPr algn="l">
              <a:defRPr sz="2000" b="0" i="0">
                <a:latin typeface="Cabin Regular"/>
                <a:cs typeface="Cabin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33144"/>
            <a:ext cx="3656505" cy="5176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1738" y="1550931"/>
            <a:ext cx="4541620" cy="603647"/>
          </a:xfrm>
        </p:spPr>
        <p:txBody>
          <a:bodyPr/>
          <a:lstStyle>
            <a:lvl1pPr marL="0" indent="0">
              <a:buNone/>
              <a:defRPr sz="1400">
                <a:solidFill>
                  <a:srgbClr val="BEA06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0" i="0" spc="300">
                <a:solidFill>
                  <a:schemeClr val="tx1">
                    <a:tint val="75000"/>
                  </a:schemeClr>
                </a:solidFill>
                <a:latin typeface="Cabin Medium"/>
                <a:cs typeface="Cabin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4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B41395-B595-4D47-8ADA-39D343C83CD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19CF27-E6FB-D842-AA9D-35168AA0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B41395-B595-4D47-8ADA-39D343C83CD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19CF27-E6FB-D842-AA9D-35168AA0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1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B41395-B595-4D47-8ADA-39D343C83CD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19CF27-E6FB-D842-AA9D-35168AA0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91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850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IWEC_Vector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053" y="247435"/>
            <a:ext cx="499459" cy="4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4" r:id="rId4"/>
    <p:sldLayoutId id="2147483655" r:id="rId5"/>
    <p:sldLayoutId id="214748365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300">
          <a:solidFill>
            <a:schemeClr val="tx1"/>
          </a:solidFill>
          <a:latin typeface="Cabin Medium"/>
          <a:ea typeface="+mj-ea"/>
          <a:cs typeface="Cabin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Cabin Regular"/>
          <a:ea typeface="+mn-ea"/>
          <a:cs typeface="Cabin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Cabin Regular"/>
          <a:ea typeface="+mn-ea"/>
          <a:cs typeface="Cabin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chemeClr val="tx1"/>
          </a:solidFill>
          <a:latin typeface="Cabin Regular"/>
          <a:ea typeface="+mn-ea"/>
          <a:cs typeface="Cabin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b="0" i="0" kern="1200">
          <a:solidFill>
            <a:schemeClr val="tx1"/>
          </a:solidFill>
          <a:latin typeface="Cabin Regular"/>
          <a:ea typeface="+mn-ea"/>
          <a:cs typeface="Cabin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900" b="0" i="0" kern="1200">
          <a:solidFill>
            <a:schemeClr val="tx1"/>
          </a:solidFill>
          <a:latin typeface="Cabin Regular"/>
          <a:ea typeface="+mn-ea"/>
          <a:cs typeface="Cabin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ecfoundation.or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3585085"/>
            <a:ext cx="9166530" cy="1558415"/>
          </a:xfrm>
          <a:prstGeom prst="rect">
            <a:avLst/>
          </a:prstGeom>
          <a:solidFill>
            <a:srgbClr val="A91F2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241161"/>
            <a:ext cx="9143998" cy="42805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3866042"/>
            <a:ext cx="91665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spc="6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/>
            <a:r>
              <a:rPr lang="en-US" sz="1400" spc="600" dirty="0">
                <a:solidFill>
                  <a:srgbClr val="BEA06D"/>
                </a:solidFill>
                <a:latin typeface="Cabin Regular"/>
                <a:cs typeface="Cabin Regular"/>
              </a:rPr>
              <a:t>INTERNATIONAL WOMEN’S ENTREPRENEURAL</a:t>
            </a:r>
            <a:br>
              <a:rPr lang="en-US" sz="1400" spc="600" dirty="0">
                <a:solidFill>
                  <a:srgbClr val="BEA06D"/>
                </a:solidFill>
                <a:latin typeface="Cabin Regular"/>
                <a:cs typeface="Cabin Regular"/>
              </a:rPr>
            </a:br>
            <a:r>
              <a:rPr lang="en-US" sz="1400" spc="600" dirty="0">
                <a:solidFill>
                  <a:srgbClr val="BEA06D"/>
                </a:solidFill>
                <a:latin typeface="Cabin Regular"/>
                <a:cs typeface="Cabin Regular"/>
              </a:rPr>
              <a:t>CHALLENGE FOUNDATION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620280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pc="600" dirty="0">
                <a:latin typeface="Cabin Regular"/>
                <a:cs typeface="Cabin Regular"/>
              </a:rPr>
              <a:t>COVID-19 Survey Results | April 2020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481" y="2466232"/>
            <a:ext cx="1021164" cy="10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Cabin Regular"/>
                <a:cs typeface="Cabin Regular"/>
              </a:rPr>
              <a:t> SUPPLY CHAIN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114434" y="841941"/>
            <a:ext cx="4788405" cy="2599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spc="600" dirty="0">
              <a:latin typeface="Cabin Regular"/>
              <a:cs typeface="Cabin Regular"/>
            </a:endParaRPr>
          </a:p>
          <a:p>
            <a:pPr marL="0" indent="0">
              <a:buNone/>
            </a:pPr>
            <a:r>
              <a:rPr lang="en-US" sz="1200" spc="600" dirty="0">
                <a:latin typeface="Cabin Regular"/>
                <a:cs typeface="Cabin Regular"/>
              </a:rPr>
              <a:t>ARE YOU CONSIDERING CHANGING THE BREATH OF YOUR SUPPLY CHAIN (E.G. VENDORS,FACILITIES, MARKETS)?</a:t>
            </a:r>
          </a:p>
          <a:p>
            <a:pPr marL="0" indent="0">
              <a:buNone/>
            </a:pPr>
            <a:endParaRPr lang="en-US" sz="1200" spc="6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            YES </a:t>
            </a:r>
            <a:r>
              <a:rPr lang="en-US" sz="1200" dirty="0">
                <a:latin typeface="Cabin Regular"/>
                <a:cs typeface="Cabin Regular"/>
              </a:rPr>
              <a:t>– 28%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     </a:t>
            </a: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NO</a:t>
            </a:r>
            <a:r>
              <a:rPr lang="en-US" sz="1200" dirty="0">
                <a:latin typeface="Cabin Regular"/>
                <a:cs typeface="Cabin Regular"/>
              </a:rPr>
              <a:t> – 40%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     </a:t>
            </a: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UNCERTAIN</a:t>
            </a:r>
            <a:r>
              <a:rPr lang="en-US" sz="1200" dirty="0">
                <a:latin typeface="Cabin Regular"/>
                <a:cs typeface="Cabin Regular"/>
              </a:rPr>
              <a:t> – 32%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21276" y="1176705"/>
            <a:ext cx="4337450" cy="82346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163352" y="1854954"/>
            <a:ext cx="594856" cy="29142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  <a:br>
              <a:rPr lang="en-US" sz="1100" spc="600" dirty="0"/>
            </a:br>
            <a:endParaRPr lang="en-US" sz="1100" spc="600" dirty="0"/>
          </a:p>
          <a:p>
            <a:endParaRPr lang="en-US" sz="1100" spc="6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163352" y="2599528"/>
            <a:ext cx="559284" cy="29473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spc="6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163350" y="3293853"/>
            <a:ext cx="583883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4114435" y="3153474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6162345" y="3867312"/>
            <a:ext cx="2652213" cy="62665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429486" y="1562686"/>
            <a:ext cx="4385073" cy="111386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163350" y="4018011"/>
            <a:ext cx="602005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br>
              <a:rPr lang="en-US" sz="1100" spc="600" dirty="0"/>
            </a:br>
            <a:endParaRPr lang="en-US" sz="1100" spc="600" dirty="0"/>
          </a:p>
          <a:p>
            <a:pPr algn="ctr"/>
            <a:endParaRPr lang="en-US" sz="1100" spc="600" dirty="0"/>
          </a:p>
        </p:txBody>
      </p:sp>
      <p:sp>
        <p:nvSpPr>
          <p:cNvPr id="35" name="Oval 34"/>
          <p:cNvSpPr/>
          <p:nvPr/>
        </p:nvSpPr>
        <p:spPr>
          <a:xfrm>
            <a:off x="4114435" y="2648387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4435" y="2104951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" y="0"/>
            <a:ext cx="4026156" cy="5143500"/>
          </a:xfrm>
          <a:prstGeom prst="rect">
            <a:avLst/>
          </a:prstGeom>
        </p:spPr>
      </p:pic>
      <p:sp>
        <p:nvSpPr>
          <p:cNvPr id="43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SURVEY|  10</a:t>
            </a:r>
          </a:p>
        </p:txBody>
      </p:sp>
    </p:spTree>
    <p:extLst>
      <p:ext uri="{BB962C8B-B14F-4D97-AF65-F5344CB8AC3E}">
        <p14:creationId xmlns:p14="http://schemas.microsoft.com/office/powerpoint/2010/main" val="276691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Cabin Regular"/>
                <a:cs typeface="Cabin Regular"/>
              </a:rPr>
              <a:t>GOVERNMENT SUPPORT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907318" y="786937"/>
            <a:ext cx="4933739" cy="39199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spc="600" dirty="0">
              <a:latin typeface="Cabin Regular"/>
              <a:cs typeface="Cabin Regular"/>
            </a:endParaRPr>
          </a:p>
          <a:p>
            <a:pPr marL="0" indent="0">
              <a:buNone/>
            </a:pPr>
            <a:r>
              <a:rPr lang="en-US" sz="1200" spc="600" dirty="0">
                <a:latin typeface="Cabin Regular"/>
                <a:cs typeface="Cabin Regular"/>
              </a:rPr>
              <a:t>IS YOUR NATIONAL/STATE/CITY GOVERNMENT SUPPORTING YOUR COMPANY?IF SO, WHAT ARE THEY DOING?</a:t>
            </a:r>
          </a:p>
          <a:p>
            <a:pPr marL="0" indent="0">
              <a:buNone/>
            </a:pPr>
            <a:endParaRPr lang="en-US" sz="1200" spc="600" dirty="0">
              <a:latin typeface="Cabin Regular"/>
              <a:cs typeface="Cabin Regular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          YES </a:t>
            </a:r>
            <a:r>
              <a:rPr lang="en-US" sz="1200" dirty="0">
                <a:latin typeface="Cabin Regular"/>
                <a:cs typeface="Cabin Regular"/>
              </a:rPr>
              <a:t>– 56%               </a:t>
            </a: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NO</a:t>
            </a:r>
            <a:r>
              <a:rPr lang="en-US" sz="1200" dirty="0">
                <a:latin typeface="Cabin Regular"/>
                <a:cs typeface="Cabin Regular"/>
              </a:rPr>
              <a:t> – 42%                  </a:t>
            </a: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UNCERTAIN</a:t>
            </a:r>
            <a:r>
              <a:rPr lang="en-US" sz="1200" dirty="0">
                <a:latin typeface="Cabin Regular"/>
                <a:cs typeface="Cabin Regular"/>
              </a:rPr>
              <a:t> – 2%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----------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TAX DEFERMENT &amp; CONCESSIONS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OFFERING GUARANTEED LOANS – LOAN GRACE PERIODS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EMPLOYEE WAGE SUPPORT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OFFERING MONETARY GRANTS UP TO $10,000US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WAIVED ELECTRIC PAYMENTS FOR 3 MONTHS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 LABOR INSURANCE REDUCTION BY 45%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 PAYING 6 MONTHS RENT AND ELECTRIC FOR OUR EMPLOYEES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21276" y="1176705"/>
            <a:ext cx="4337450" cy="82346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163352" y="1854954"/>
            <a:ext cx="594856" cy="29142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  <a:br>
              <a:rPr lang="en-US" sz="1100" spc="600" dirty="0"/>
            </a:br>
            <a:endParaRPr lang="en-US" sz="1100" spc="600" dirty="0"/>
          </a:p>
          <a:p>
            <a:endParaRPr lang="en-US" sz="1100" spc="6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163352" y="2599528"/>
            <a:ext cx="559284" cy="29473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spc="6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163350" y="3293853"/>
            <a:ext cx="583883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6998559" y="2076931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6162345" y="3867312"/>
            <a:ext cx="2652213" cy="62665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429486" y="1562686"/>
            <a:ext cx="4385073" cy="111386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163350" y="4018011"/>
            <a:ext cx="602005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br>
              <a:rPr lang="en-US" sz="1100" spc="600" dirty="0"/>
            </a:br>
            <a:endParaRPr lang="en-US" sz="1100" spc="600" dirty="0"/>
          </a:p>
          <a:p>
            <a:pPr algn="ctr"/>
            <a:endParaRPr lang="en-US" sz="1100" spc="600" dirty="0"/>
          </a:p>
        </p:txBody>
      </p:sp>
      <p:sp>
        <p:nvSpPr>
          <p:cNvPr id="35" name="Oval 34"/>
          <p:cNvSpPr/>
          <p:nvPr/>
        </p:nvSpPr>
        <p:spPr>
          <a:xfrm>
            <a:off x="5701843" y="207779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63936" y="207779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" y="0"/>
            <a:ext cx="3618798" cy="5143500"/>
          </a:xfrm>
          <a:prstGeom prst="rect">
            <a:avLst/>
          </a:prstGeom>
        </p:spPr>
      </p:pic>
      <p:sp>
        <p:nvSpPr>
          <p:cNvPr id="43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SURVEY|  11</a:t>
            </a:r>
          </a:p>
        </p:txBody>
      </p:sp>
      <p:pic>
        <p:nvPicPr>
          <p:cNvPr id="16" name="Picture 15" descr="20161107TL_IWEC_288.jpg">
            <a:extLst>
              <a:ext uri="{FF2B5EF4-FFF2-40B4-BE49-F238E27FC236}">
                <a16:creationId xmlns:a16="http://schemas.microsoft.com/office/drawing/2014/main" id="{BD54DD52-FA5B-42A5-9CC0-8378C7663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88" y="-1"/>
            <a:ext cx="3657836" cy="51545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637F853-DC08-41CC-BE3E-A801358DB470}"/>
              </a:ext>
            </a:extLst>
          </p:cNvPr>
          <p:cNvSpPr/>
          <p:nvPr/>
        </p:nvSpPr>
        <p:spPr>
          <a:xfrm>
            <a:off x="3990823" y="4162767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B33D43-5180-4556-A939-4ED53D6B4377}"/>
              </a:ext>
            </a:extLst>
          </p:cNvPr>
          <p:cNvSpPr/>
          <p:nvPr/>
        </p:nvSpPr>
        <p:spPr>
          <a:xfrm>
            <a:off x="3973520" y="257802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3C7857-CDC4-429B-A0AF-519B47A6E62D}"/>
              </a:ext>
            </a:extLst>
          </p:cNvPr>
          <p:cNvSpPr/>
          <p:nvPr/>
        </p:nvSpPr>
        <p:spPr>
          <a:xfrm>
            <a:off x="3968521" y="284352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E03447-B3FA-4198-8ABF-6295CD264B99}"/>
              </a:ext>
            </a:extLst>
          </p:cNvPr>
          <p:cNvSpPr/>
          <p:nvPr/>
        </p:nvSpPr>
        <p:spPr>
          <a:xfrm>
            <a:off x="3971314" y="334499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00D8B1-35D6-4017-8C01-7AEAFEF3C195}"/>
              </a:ext>
            </a:extLst>
          </p:cNvPr>
          <p:cNvSpPr/>
          <p:nvPr/>
        </p:nvSpPr>
        <p:spPr>
          <a:xfrm>
            <a:off x="3983111" y="309999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7227C9-561A-4D97-9842-BB955DE1ED79}"/>
              </a:ext>
            </a:extLst>
          </p:cNvPr>
          <p:cNvSpPr/>
          <p:nvPr/>
        </p:nvSpPr>
        <p:spPr>
          <a:xfrm rot="21336543">
            <a:off x="3971314" y="3597419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2B4CEE-7A42-4822-A41D-494838A4502F}"/>
              </a:ext>
            </a:extLst>
          </p:cNvPr>
          <p:cNvSpPr/>
          <p:nvPr/>
        </p:nvSpPr>
        <p:spPr>
          <a:xfrm rot="21336543">
            <a:off x="3983112" y="3900369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latin typeface="Cabin Regular"/>
                <a:cs typeface="Cabin Regular"/>
              </a:rPr>
              <a:t> FOREIGN MARKETS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114434" y="841941"/>
            <a:ext cx="4788405" cy="25991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spc="600" dirty="0">
              <a:latin typeface="Cabin Regular"/>
              <a:cs typeface="Cabin Regular"/>
            </a:endParaRPr>
          </a:p>
          <a:p>
            <a:pPr marL="0" indent="0">
              <a:buNone/>
            </a:pPr>
            <a:r>
              <a:rPr lang="en-US" sz="1200" spc="600" dirty="0">
                <a:latin typeface="Cabin Regular"/>
                <a:cs typeface="Cabin Regular"/>
              </a:rPr>
              <a:t>DO YOU PLAN TO RAMP UP YOUR STRATEGY TO PENETRATE ADDITIONAL FOREIGN MARKETS TO MAKEE UP FOR LOSSES AT HOME?</a:t>
            </a:r>
          </a:p>
          <a:p>
            <a:pPr marL="0" indent="0">
              <a:buNone/>
            </a:pPr>
            <a:endParaRPr lang="en-US" sz="1200" spc="6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            YES </a:t>
            </a:r>
            <a:r>
              <a:rPr lang="en-US" sz="1200" dirty="0">
                <a:latin typeface="Cabin Regular"/>
                <a:cs typeface="Cabin Regular"/>
              </a:rPr>
              <a:t>– 43%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           </a:t>
            </a: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NO</a:t>
            </a:r>
            <a:r>
              <a:rPr lang="en-US" sz="1200" dirty="0">
                <a:latin typeface="Cabin Regular"/>
                <a:cs typeface="Cabin Regular"/>
              </a:rPr>
              <a:t> – </a:t>
            </a:r>
            <a:r>
              <a:rPr lang="en-US" sz="1200" dirty="0">
                <a:solidFill>
                  <a:srgbClr val="BEA06D"/>
                </a:solidFill>
                <a:latin typeface="Cabin Regular"/>
                <a:cs typeface="Cabin Regular"/>
              </a:rPr>
              <a:t>TOO MUCH UNCERTAINY – </a:t>
            </a:r>
            <a:r>
              <a:rPr lang="en-US" sz="1200" dirty="0">
                <a:latin typeface="Cabin Regular"/>
                <a:cs typeface="Cabin Regular"/>
              </a:rPr>
              <a:t>57%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latin typeface="Cabin Regular"/>
                <a:cs typeface="Cabin Regular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21276" y="1176705"/>
            <a:ext cx="4337450" cy="82346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163352" y="1854954"/>
            <a:ext cx="594856" cy="29142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  <a:br>
              <a:rPr lang="en-US" sz="1100" spc="600" dirty="0"/>
            </a:br>
            <a:endParaRPr lang="en-US" sz="1100" spc="600" dirty="0"/>
          </a:p>
          <a:p>
            <a:endParaRPr lang="en-US" sz="1100" spc="6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163352" y="2599528"/>
            <a:ext cx="559284" cy="29473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spc="6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163350" y="3293853"/>
            <a:ext cx="583883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6162345" y="3867312"/>
            <a:ext cx="2652213" cy="62665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429486" y="1562686"/>
            <a:ext cx="4385073" cy="111386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163350" y="4018011"/>
            <a:ext cx="602005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br>
              <a:rPr lang="en-US" sz="1100" spc="600" dirty="0"/>
            </a:br>
            <a:endParaRPr lang="en-US" sz="1100" spc="600" dirty="0"/>
          </a:p>
          <a:p>
            <a:pPr algn="ctr"/>
            <a:endParaRPr lang="en-US" sz="1100" spc="600" dirty="0"/>
          </a:p>
        </p:txBody>
      </p:sp>
      <p:sp>
        <p:nvSpPr>
          <p:cNvPr id="35" name="Oval 34"/>
          <p:cNvSpPr/>
          <p:nvPr/>
        </p:nvSpPr>
        <p:spPr>
          <a:xfrm>
            <a:off x="4117336" y="282853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4435" y="2326561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" y="0"/>
            <a:ext cx="3768134" cy="5143500"/>
          </a:xfrm>
          <a:prstGeom prst="rect">
            <a:avLst/>
          </a:prstGeom>
        </p:spPr>
      </p:pic>
      <p:sp>
        <p:nvSpPr>
          <p:cNvPr id="43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SURVEY|  12</a:t>
            </a:r>
          </a:p>
        </p:txBody>
      </p:sp>
      <p:pic>
        <p:nvPicPr>
          <p:cNvPr id="16" name="Picture 15" descr="0F5A6905.JPG">
            <a:extLst>
              <a:ext uri="{FF2B5EF4-FFF2-40B4-BE49-F238E27FC236}">
                <a16:creationId xmlns:a16="http://schemas.microsoft.com/office/drawing/2014/main" id="{CE4BB2CB-2E98-4995-8664-3C87366FF2F0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54"/>
            <a:ext cx="3668095" cy="51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3352" y="472609"/>
            <a:ext cx="4581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ISSUES CRITICAL TO SUSTAINING YOUR BUSINESS NOW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421275" y="841941"/>
            <a:ext cx="4393283" cy="16837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Cabin Regular"/>
              <a:cs typeface="Cabin Regular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4429486" y="1567975"/>
            <a:ext cx="4779206" cy="321966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EMPLOYEE HEALTH &amp; MORALE – PROTECTION PROTOCOL FOR WORKERS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ATTRACTING NEW BUSINESS  - LACK OF SALES/BUYERS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GLOBAL ECONOMIC RECESSION – FINANCIAL UNCERTAINTY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/>
              <a:t>TECHONOLGY ENHANCEMENT – CONVERTING TO AND TRAINING EMPLOYEES TO USE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GENERATING NEW SOURCES OF INCOME – INNOVATIVE WAYS TO STAY AFLOAT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LACK OF TRAVEL – ENTERTAINMENT – TOURISM – RESTAURANT PATRONAGE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UNCERTAINTY / CHANGING OF PRODUCTION TIMING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LONG TERM IMPACT GLOBALLY – INABILITY TO TRAVEL  TO DEVELOP NEW MARKETS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21276" y="1176704"/>
            <a:ext cx="4337450" cy="115492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CASH FLOW – CREDITORS –  PAYROLL – STEADY INCOME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163352" y="1854954"/>
            <a:ext cx="594856" cy="29142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  <a:br>
              <a:rPr lang="en-US" sz="1100" spc="600" dirty="0"/>
            </a:br>
            <a:endParaRPr lang="en-US" sz="1100" spc="600" dirty="0"/>
          </a:p>
          <a:p>
            <a:endParaRPr lang="en-US" sz="1100" spc="6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163352" y="2599528"/>
            <a:ext cx="559284" cy="29473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spc="6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163350" y="3293853"/>
            <a:ext cx="583883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6162345" y="3867312"/>
            <a:ext cx="2652213" cy="62665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429486" y="1584498"/>
            <a:ext cx="4385073" cy="57817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163350" y="4018011"/>
            <a:ext cx="602005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br>
              <a:rPr lang="en-US" sz="1100" spc="600" dirty="0"/>
            </a:br>
            <a:endParaRPr lang="en-US" sz="1100" spc="600" dirty="0"/>
          </a:p>
          <a:p>
            <a:pPr algn="ctr"/>
            <a:endParaRPr lang="en-US" sz="1100" spc="600" dirty="0"/>
          </a:p>
        </p:txBody>
      </p:sp>
      <p:sp>
        <p:nvSpPr>
          <p:cNvPr id="35" name="Oval 34"/>
          <p:cNvSpPr/>
          <p:nvPr/>
        </p:nvSpPr>
        <p:spPr>
          <a:xfrm>
            <a:off x="4183447" y="143081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03965" y="181220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9377" y="3718294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F5A51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3691867" cy="5154555"/>
          </a:xfrm>
          <a:prstGeom prst="rect">
            <a:avLst/>
          </a:prstGeom>
        </p:spPr>
      </p:pic>
      <p:sp>
        <p:nvSpPr>
          <p:cNvPr id="43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  | 13</a:t>
            </a:r>
            <a:endParaRPr lang="en-US" sz="900" spc="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6C4D36-77DA-4655-910C-4E9C8E93F34F}"/>
              </a:ext>
            </a:extLst>
          </p:cNvPr>
          <p:cNvSpPr/>
          <p:nvPr/>
        </p:nvSpPr>
        <p:spPr>
          <a:xfrm>
            <a:off x="4193812" y="259012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2B2793B-CB76-409E-ABBF-953EA4ABE14F}"/>
              </a:ext>
            </a:extLst>
          </p:cNvPr>
          <p:cNvSpPr/>
          <p:nvPr/>
        </p:nvSpPr>
        <p:spPr>
          <a:xfrm>
            <a:off x="4202391" y="2968134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9CA53E8-DC17-4FD1-9A66-D0A0DA3D2A87}"/>
              </a:ext>
            </a:extLst>
          </p:cNvPr>
          <p:cNvSpPr/>
          <p:nvPr/>
        </p:nvSpPr>
        <p:spPr>
          <a:xfrm>
            <a:off x="4200869" y="3372413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D8E9B69-03FE-46D7-A4E7-3D42AAB62997}"/>
              </a:ext>
            </a:extLst>
          </p:cNvPr>
          <p:cNvSpPr/>
          <p:nvPr/>
        </p:nvSpPr>
        <p:spPr>
          <a:xfrm>
            <a:off x="4200869" y="413119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193BF8-B282-4F56-9350-B498BE89C3CD}"/>
              </a:ext>
            </a:extLst>
          </p:cNvPr>
          <p:cNvSpPr/>
          <p:nvPr/>
        </p:nvSpPr>
        <p:spPr>
          <a:xfrm>
            <a:off x="4181875" y="4524859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6F22FA-F009-4DE3-82D2-0D06424671A6}"/>
              </a:ext>
            </a:extLst>
          </p:cNvPr>
          <p:cNvSpPr/>
          <p:nvPr/>
        </p:nvSpPr>
        <p:spPr>
          <a:xfrm>
            <a:off x="4202391" y="2185068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007A9847.jpg">
            <a:extLst>
              <a:ext uri="{FF2B5EF4-FFF2-40B4-BE49-F238E27FC236}">
                <a16:creationId xmlns:a16="http://schemas.microsoft.com/office/drawing/2014/main" id="{D5FECA40-63D9-44DC-BCC4-4F5EF851F2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780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9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473" y="260343"/>
            <a:ext cx="570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IWEC FOUNDATION SPONSORS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011" y="872380"/>
            <a:ext cx="3679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pc="600" dirty="0">
                <a:solidFill>
                  <a:srgbClr val="AB8C57"/>
                </a:solidFill>
                <a:latin typeface="Cabin Regular"/>
                <a:cs typeface="Cabin Regular"/>
              </a:rPr>
              <a:t>FOUNDING</a:t>
            </a:r>
            <a:endParaRPr lang="en-US" sz="1600" spc="600" dirty="0">
              <a:solidFill>
                <a:srgbClr val="AB8C57"/>
              </a:solidFill>
              <a:latin typeface="Cabin Regular"/>
              <a:cs typeface="Cabin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2320" y="873139"/>
            <a:ext cx="3679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pc="600" dirty="0">
                <a:solidFill>
                  <a:srgbClr val="AB8C57"/>
                </a:solidFill>
                <a:latin typeface="Cabin Regular"/>
                <a:cs typeface="Cabin Regular"/>
              </a:rPr>
              <a:t>DIAMOND</a:t>
            </a:r>
            <a:endParaRPr lang="en-US" sz="1600" spc="600" dirty="0">
              <a:solidFill>
                <a:srgbClr val="AB8C57"/>
              </a:solidFill>
              <a:latin typeface="Cabin Regular"/>
              <a:cs typeface="Cabin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011" y="3200867"/>
            <a:ext cx="3904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pc="600" dirty="0">
                <a:solidFill>
                  <a:srgbClr val="AB8C57"/>
                </a:solidFill>
                <a:latin typeface="Cabin Regular"/>
                <a:cs typeface="Cabin Regular"/>
              </a:rPr>
              <a:t>BRONZE</a:t>
            </a:r>
            <a:endParaRPr lang="en-US" sz="1600" spc="600" dirty="0">
              <a:solidFill>
                <a:srgbClr val="AB8C57"/>
              </a:solidFill>
              <a:latin typeface="Cabin Regular"/>
              <a:cs typeface="Cabin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011" y="3946252"/>
            <a:ext cx="3835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pc="600" dirty="0">
                <a:solidFill>
                  <a:srgbClr val="AB8C57"/>
                </a:solidFill>
                <a:latin typeface="Cabin Regular"/>
                <a:cs typeface="Cabin Regular"/>
              </a:rPr>
              <a:t>FRIENDS</a:t>
            </a:r>
            <a:endParaRPr lang="en-US" sz="1600" spc="600" dirty="0">
              <a:solidFill>
                <a:srgbClr val="AB8C57"/>
              </a:solidFill>
              <a:latin typeface="Cabin Regular"/>
              <a:cs typeface="Cabin Regular"/>
            </a:endParaRPr>
          </a:p>
        </p:txBody>
      </p:sp>
      <p:pic>
        <p:nvPicPr>
          <p:cNvPr id="7" name="Picture 6" descr="SDI International logo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242" y="1265797"/>
            <a:ext cx="462261" cy="362767"/>
          </a:xfrm>
          <a:prstGeom prst="rect">
            <a:avLst/>
          </a:prstGeom>
        </p:spPr>
      </p:pic>
      <p:pic>
        <p:nvPicPr>
          <p:cNvPr id="8" name="Picture 7" descr="Microsoft-Logo-Transparent-Backgroun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412" y="1241813"/>
            <a:ext cx="996696" cy="366627"/>
          </a:xfrm>
          <a:prstGeom prst="rect">
            <a:avLst/>
          </a:prstGeom>
        </p:spPr>
      </p:pic>
      <p:pic>
        <p:nvPicPr>
          <p:cNvPr id="9" name="Picture 8" descr="Caixabank logo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731" b="30999"/>
          <a:stretch/>
        </p:blipFill>
        <p:spPr>
          <a:xfrm>
            <a:off x="605911" y="1201786"/>
            <a:ext cx="1099565" cy="365823"/>
          </a:xfrm>
          <a:prstGeom prst="rect">
            <a:avLst/>
          </a:prstGeom>
        </p:spPr>
      </p:pic>
      <p:pic>
        <p:nvPicPr>
          <p:cNvPr id="10" name="Picture 9" descr="Wells Fargo Logo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1" t="2185" r="2145" b="2074"/>
          <a:stretch/>
        </p:blipFill>
        <p:spPr>
          <a:xfrm>
            <a:off x="3024757" y="1928580"/>
            <a:ext cx="346089" cy="346108"/>
          </a:xfrm>
          <a:prstGeom prst="rect">
            <a:avLst/>
          </a:prstGeom>
        </p:spPr>
      </p:pic>
      <p:pic>
        <p:nvPicPr>
          <p:cNvPr id="11" name="Picture 10" descr="ibm-logo-png-transparent-backgrou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422" y="2716818"/>
            <a:ext cx="585216" cy="292608"/>
          </a:xfrm>
          <a:prstGeom prst="rect">
            <a:avLst/>
          </a:prstGeom>
        </p:spPr>
      </p:pic>
      <p:pic>
        <p:nvPicPr>
          <p:cNvPr id="12" name="Picture 11" descr="FLOMO-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840" y="4374603"/>
            <a:ext cx="829237" cy="181851"/>
          </a:xfrm>
          <a:prstGeom prst="rect">
            <a:avLst/>
          </a:prstGeom>
        </p:spPr>
      </p:pic>
      <p:pic>
        <p:nvPicPr>
          <p:cNvPr id="21" name="Picture 20" descr="SSE-Logo-New-Colors-Transparen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414" y="4294163"/>
            <a:ext cx="1194490" cy="265176"/>
          </a:xfrm>
          <a:prstGeom prst="rect">
            <a:avLst/>
          </a:prstGeom>
        </p:spPr>
      </p:pic>
      <p:pic>
        <p:nvPicPr>
          <p:cNvPr id="22" name="Picture 21" descr="iese_business_school_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737" y="1203484"/>
            <a:ext cx="581927" cy="364125"/>
          </a:xfrm>
          <a:prstGeom prst="rect">
            <a:avLst/>
          </a:prstGeom>
        </p:spPr>
      </p:pic>
      <p:pic>
        <p:nvPicPr>
          <p:cNvPr id="23" name="Picture 22" descr="TygaBox_logo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35" y="1963721"/>
            <a:ext cx="820757" cy="250788"/>
          </a:xfrm>
          <a:prstGeom prst="rect">
            <a:avLst/>
          </a:prstGeom>
        </p:spPr>
      </p:pic>
      <p:pic>
        <p:nvPicPr>
          <p:cNvPr id="26" name="Picture 25" descr="progressive-computing-inc-logo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168" y="3487865"/>
            <a:ext cx="297668" cy="358692"/>
          </a:xfrm>
          <a:prstGeom prst="rect">
            <a:avLst/>
          </a:prstGeom>
        </p:spPr>
      </p:pic>
      <p:pic>
        <p:nvPicPr>
          <p:cNvPr id="27" name="Picture 26" descr="ECD_sponsor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97" y="4340424"/>
            <a:ext cx="279665" cy="29111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38912" y="1655944"/>
            <a:ext cx="2523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pc="600" dirty="0">
                <a:solidFill>
                  <a:srgbClr val="AB8C57"/>
                </a:solidFill>
                <a:latin typeface="Cabin Regular"/>
                <a:cs typeface="Cabin Regular"/>
              </a:rPr>
              <a:t>GOLD</a:t>
            </a:r>
            <a:endParaRPr lang="en-US" sz="1600" spc="600" dirty="0">
              <a:solidFill>
                <a:srgbClr val="AB8C57"/>
              </a:solidFill>
              <a:latin typeface="Cabin Regular"/>
              <a:cs typeface="Cabin Regular"/>
            </a:endParaRPr>
          </a:p>
        </p:txBody>
      </p:sp>
      <p:pic>
        <p:nvPicPr>
          <p:cNvPr id="35" name="Picture 34" descr="Global Payments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11" y="2036460"/>
            <a:ext cx="1149368" cy="176285"/>
          </a:xfrm>
          <a:prstGeom prst="rect">
            <a:avLst/>
          </a:prstGeom>
        </p:spPr>
      </p:pic>
      <p:pic>
        <p:nvPicPr>
          <p:cNvPr id="38" name="Picture 37" descr="IMM USA 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027" y="4237200"/>
            <a:ext cx="511679" cy="49756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38912" y="2418255"/>
            <a:ext cx="3754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pc="600" dirty="0">
                <a:solidFill>
                  <a:srgbClr val="AB8C57"/>
                </a:solidFill>
                <a:latin typeface="Cabin Regular"/>
                <a:cs typeface="Cabin Regular"/>
              </a:rPr>
              <a:t>SILVER</a:t>
            </a:r>
            <a:endParaRPr lang="en-US" sz="1600" spc="600" dirty="0">
              <a:solidFill>
                <a:srgbClr val="AB8C57"/>
              </a:solidFill>
              <a:latin typeface="Cabin Regular"/>
              <a:cs typeface="Cabin Regular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996" y="2713680"/>
            <a:ext cx="260934" cy="356509"/>
          </a:xfrm>
          <a:prstGeom prst="rect">
            <a:avLst/>
          </a:prstGeom>
        </p:spPr>
      </p:pic>
      <p:pic>
        <p:nvPicPr>
          <p:cNvPr id="43" name="Picture 42" descr="CF-Creative-Logo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278" y="2721246"/>
            <a:ext cx="463428" cy="277969"/>
          </a:xfrm>
          <a:prstGeom prst="rect">
            <a:avLst/>
          </a:prstGeom>
        </p:spPr>
      </p:pic>
      <p:pic>
        <p:nvPicPr>
          <p:cNvPr id="45" name="Picture 44" descr="logo-vector-cambra-de-comerc-de-barcelona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782" y="2687037"/>
            <a:ext cx="692107" cy="351544"/>
          </a:xfrm>
          <a:prstGeom prst="rect">
            <a:avLst/>
          </a:prstGeom>
        </p:spPr>
      </p:pic>
      <p:pic>
        <p:nvPicPr>
          <p:cNvPr id="47" name="Picture 46" descr="OL US - L Karmen Lai (1)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79" y="2685609"/>
            <a:ext cx="1009632" cy="32047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9249" y="824455"/>
            <a:ext cx="8258326" cy="3921864"/>
          </a:xfrm>
          <a:prstGeom prst="rect">
            <a:avLst/>
          </a:prstGeom>
          <a:noFill/>
          <a:ln w="3175">
            <a:solidFill>
              <a:srgbClr val="BEA06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900" spc="600" dirty="0"/>
              <a:t>COVID-19 SURVEY | 14</a:t>
            </a:r>
            <a:endParaRPr lang="en-US" sz="1000" spc="600" dirty="0"/>
          </a:p>
          <a:p>
            <a:pPr algn="r">
              <a:lnSpc>
                <a:spcPct val="120000"/>
              </a:lnSpc>
            </a:pP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  <p:pic>
        <p:nvPicPr>
          <p:cNvPr id="18" name="Picture 17" descr="image-therapist-logo.jpeg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02" y="3506112"/>
            <a:ext cx="1585623" cy="260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7F29206-AECB-47E7-9085-2DB79E717D3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588423" y="4200029"/>
            <a:ext cx="545769" cy="4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IWEC FOUNDATION</a:t>
            </a:r>
          </a:p>
        </p:txBody>
      </p:sp>
      <p:pic>
        <p:nvPicPr>
          <p:cNvPr id="6" name="Picture 5" descr="brainstorming-2398560_19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664102" cy="5152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63352" y="1289608"/>
            <a:ext cx="4980648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latin typeface="Cabin Regular"/>
                <a:cs typeface="Cabin Regular"/>
              </a:rPr>
              <a:t>IWEC FOUNDATION</a:t>
            </a:r>
            <a:br>
              <a:rPr lang="en-US" sz="1400" dirty="0">
                <a:solidFill>
                  <a:srgbClr val="AB8C57"/>
                </a:solidFill>
                <a:latin typeface="Cabin Regular"/>
                <a:cs typeface="Cabin Regular"/>
              </a:rPr>
            </a:br>
            <a:r>
              <a:rPr lang="en-US" sz="1200" dirty="0">
                <a:latin typeface="Cabin Regular"/>
                <a:cs typeface="Cabin Regular"/>
              </a:rPr>
              <a:t>Nancy Ploeger | Executive Vice President &amp; Secretary of the Board</a:t>
            </a:r>
          </a:p>
          <a:p>
            <a:pPr>
              <a:lnSpc>
                <a:spcPct val="140000"/>
              </a:lnSpc>
            </a:pPr>
            <a:r>
              <a:rPr lang="en-US" sz="1200" dirty="0">
                <a:latin typeface="Cabin Regular"/>
                <a:cs typeface="Cabin Regular"/>
              </a:rPr>
              <a:t>917.796.4201</a:t>
            </a:r>
          </a:p>
          <a:p>
            <a:pPr>
              <a:lnSpc>
                <a:spcPct val="140000"/>
              </a:lnSpc>
            </a:pPr>
            <a:r>
              <a:rPr lang="en-US" sz="1200" dirty="0">
                <a:latin typeface="Cabin Regular"/>
                <a:cs typeface="Cabin Regular"/>
              </a:rPr>
              <a:t>54 W. 40</a:t>
            </a:r>
            <a:r>
              <a:rPr lang="en-US" sz="1200" baseline="30000" dirty="0">
                <a:latin typeface="Cabin Regular"/>
                <a:cs typeface="Cabin Regular"/>
              </a:rPr>
              <a:t>th</a:t>
            </a:r>
            <a:r>
              <a:rPr lang="en-US" sz="1200" dirty="0">
                <a:latin typeface="Cabin Regular"/>
                <a:cs typeface="Cabin Regular"/>
              </a:rPr>
              <a:t> Street, Suite 1117</a:t>
            </a:r>
            <a:br>
              <a:rPr lang="en-US" sz="1200" dirty="0">
                <a:latin typeface="Cabin Regular"/>
                <a:cs typeface="Cabin Regular"/>
              </a:rPr>
            </a:br>
            <a:r>
              <a:rPr lang="en-US" sz="1200" dirty="0">
                <a:latin typeface="Cabin Regular"/>
                <a:cs typeface="Cabin Regular"/>
              </a:rPr>
              <a:t>New York, NY 10018</a:t>
            </a:r>
            <a:br>
              <a:rPr lang="en-US" sz="1200" dirty="0">
                <a:latin typeface="Cabin Regular"/>
                <a:cs typeface="Cabin Regular"/>
              </a:rPr>
            </a:br>
            <a:r>
              <a:rPr lang="en-US" sz="1200" dirty="0">
                <a:latin typeface="Cabin Regular"/>
                <a:cs typeface="Cabin Regular"/>
              </a:rPr>
              <a:t>USA </a:t>
            </a:r>
          </a:p>
          <a:p>
            <a:pPr>
              <a:lnSpc>
                <a:spcPct val="140000"/>
              </a:lnSpc>
            </a:pPr>
            <a:endParaRPr lang="en-US" sz="1200" dirty="0">
              <a:latin typeface="Cabin Regular"/>
              <a:cs typeface="Cabin Regular"/>
            </a:endParaRPr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AB8C57"/>
                </a:solidFill>
                <a:latin typeface="Cabin Regular"/>
                <a:cs typeface="Cabin Regular"/>
                <a:hlinkClick r:id="rId3"/>
              </a:rPr>
              <a:t>www.iwecfoundation.org</a:t>
            </a:r>
            <a:endParaRPr lang="en-US" sz="1200" dirty="0">
              <a:solidFill>
                <a:srgbClr val="AB8C57"/>
              </a:solidFill>
              <a:latin typeface="Cabin Regular"/>
              <a:cs typeface="Cabin Regular"/>
            </a:endParaRPr>
          </a:p>
          <a:p>
            <a:pPr>
              <a:lnSpc>
                <a:spcPct val="140000"/>
              </a:lnSpc>
            </a:pPr>
            <a:r>
              <a:rPr lang="en-US" sz="1200" dirty="0" err="1">
                <a:solidFill>
                  <a:srgbClr val="A91F29"/>
                </a:solidFill>
                <a:latin typeface="Cabin Regular"/>
                <a:cs typeface="Cabin Regular"/>
              </a:rPr>
              <a:t>nancyp@iwecfoundation.org</a:t>
            </a:r>
            <a:endParaRPr lang="en-US" sz="1200" dirty="0">
              <a:solidFill>
                <a:srgbClr val="A91F29"/>
              </a:solidFill>
              <a:latin typeface="Cabin Regular"/>
              <a:cs typeface="Cabin Regular"/>
            </a:endParaRPr>
          </a:p>
          <a:p>
            <a:pPr>
              <a:lnSpc>
                <a:spcPct val="140000"/>
              </a:lnSpc>
            </a:pPr>
            <a:endParaRPr lang="en-US" sz="1200" dirty="0">
              <a:latin typeface="Cabin Regular"/>
              <a:cs typeface="Cabin Regular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900" spc="600" dirty="0"/>
              <a:t>COVID-19 SURVEY | 15</a:t>
            </a:r>
            <a:endParaRPr lang="en-US" sz="1000" spc="600" dirty="0"/>
          </a:p>
          <a:p>
            <a:pPr algn="r">
              <a:lnSpc>
                <a:spcPct val="120000"/>
              </a:lnSpc>
            </a:pP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</p:spTree>
    <p:extLst>
      <p:ext uri="{BB962C8B-B14F-4D97-AF65-F5344CB8AC3E}">
        <p14:creationId xmlns:p14="http://schemas.microsoft.com/office/powerpoint/2010/main" val="207271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3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" y="-2"/>
            <a:ext cx="9162288" cy="5225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44" y="830156"/>
            <a:ext cx="389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Cabin Regular"/>
                <a:cs typeface="Cabin Regular"/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819" y="215523"/>
            <a:ext cx="603570" cy="5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3351" y="1008305"/>
            <a:ext cx="4581161" cy="10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latin typeface="Cabin Regular"/>
                <a:cs typeface="Cabin Regular"/>
              </a:rPr>
              <a:t>A group of 50 highly successful international businesswomen - who are influential leaders in their respective fields — responded to our global COVID-19 survey illustrating the effects the pandemic has on their businesses.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RESPONDENT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4767" y="2809925"/>
            <a:ext cx="31156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Cabin Regular"/>
                <a:cs typeface="Cabin Regular"/>
              </a:rPr>
              <a:t>18Countries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4768" y="3361977"/>
            <a:ext cx="24352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abin Regular" panose="020B0803050202020004" pitchFamily="34" charset="0"/>
                <a:cs typeface="Cabin Regular"/>
              </a:rPr>
              <a:t>27 Industry sectors &amp; service providers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4766" y="3878136"/>
            <a:ext cx="31156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Cabin Regular"/>
                <a:cs typeface="Cabin Regular"/>
              </a:rPr>
              <a:t>Annual Revenue Range: $1.5 millUS-$2.0 billion US</a:t>
            </a:r>
            <a:endParaRPr lang="en-US" sz="1050" dirty="0">
              <a:latin typeface="Cabin Regular"/>
              <a:cs typeface="Cabin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858" y="2809925"/>
            <a:ext cx="319267" cy="314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858" y="3361978"/>
            <a:ext cx="356674" cy="269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48" y="3860821"/>
            <a:ext cx="293581" cy="299453"/>
          </a:xfrm>
          <a:prstGeom prst="rect">
            <a:avLst/>
          </a:prstGeom>
        </p:spPr>
      </p:pic>
      <p:pic>
        <p:nvPicPr>
          <p:cNvPr id="17" name="Picture 16" descr="IWEC_29_10_2012_25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657343" cy="5150337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800" spc="600" dirty="0"/>
              <a:t>COVID-19 SURVEY  |  2</a:t>
            </a: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</p:spTree>
    <p:extLst>
      <p:ext uri="{BB962C8B-B14F-4D97-AF65-F5344CB8AC3E}">
        <p14:creationId xmlns:p14="http://schemas.microsoft.com/office/powerpoint/2010/main" val="34422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3352" y="472609"/>
            <a:ext cx="458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spc="600" dirty="0">
              <a:latin typeface="Cabin Regular"/>
              <a:cs typeface="Cabin Regular"/>
            </a:endParaRPr>
          </a:p>
          <a:p>
            <a:r>
              <a:rPr lang="en-US" sz="1600" spc="600" dirty="0">
                <a:latin typeface="Cabin Regular"/>
                <a:cs typeface="Cabin Regular"/>
              </a:rPr>
              <a:t>INDUSTRIES REPRESENTED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3999244" cy="5154555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900" spc="600" dirty="0"/>
              <a:t>COVID-19 SURVEY |  3</a:t>
            </a:r>
            <a:br>
              <a:rPr lang="en-US" sz="1000" spc="600" dirty="0"/>
            </a:br>
            <a:endParaRPr lang="en-US" sz="1000" spc="600" dirty="0"/>
          </a:p>
          <a:p>
            <a:pPr algn="r">
              <a:lnSpc>
                <a:spcPct val="120000"/>
              </a:lnSpc>
            </a:pP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5C5EDF4-8161-4C9B-B00F-DE4D4A2D1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427259"/>
              </p:ext>
            </p:extLst>
          </p:nvPr>
        </p:nvGraphicFramePr>
        <p:xfrm>
          <a:off x="4163352" y="1346480"/>
          <a:ext cx="4397844" cy="33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47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3352" y="472609"/>
            <a:ext cx="458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spc="600" dirty="0">
              <a:latin typeface="Cabin Regular"/>
              <a:cs typeface="Cabin Regular"/>
            </a:endParaRPr>
          </a:p>
          <a:p>
            <a:r>
              <a:rPr lang="en-US" sz="1400" spc="600" dirty="0">
                <a:latin typeface="Cabin Regular"/>
                <a:cs typeface="Cabin Regular"/>
              </a:rPr>
              <a:t>CURRENT LEVEL OF CONCERN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3969099" cy="514350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 |  4</a:t>
            </a:r>
            <a:br>
              <a:rPr lang="en-US" sz="900" spc="600" dirty="0"/>
            </a:br>
            <a:endParaRPr lang="en-US" sz="900" spc="6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F18C3D-0FBF-403A-8E8B-F9F324852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326589"/>
              </p:ext>
            </p:extLst>
          </p:nvPr>
        </p:nvGraphicFramePr>
        <p:xfrm>
          <a:off x="3898760" y="1079500"/>
          <a:ext cx="4581160" cy="359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240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50" y="1886137"/>
            <a:ext cx="20384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r>
              <a:rPr lang="en-US" sz="1100" dirty="0">
                <a:latin typeface="Cabin Regular"/>
                <a:cs typeface="Cabin Regular"/>
              </a:rPr>
              <a:t>20% WORKFORCE LAYOFFS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BUSINESS IMPACT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3351" y="1538367"/>
            <a:ext cx="2038478" cy="58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LAYOFF OF EMPLOYEES</a:t>
            </a: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8423" y="1538367"/>
            <a:ext cx="2046726" cy="32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 CUSTOMER BASE</a:t>
            </a: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3352" y="3051472"/>
            <a:ext cx="2038477" cy="32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SUPPLY CHAINS</a:t>
            </a: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7457" y="3051472"/>
            <a:ext cx="2542682" cy="32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IMPACT ON REVENUE</a:t>
            </a: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8421" y="1904569"/>
            <a:ext cx="204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r>
              <a:rPr lang="en-US" sz="1050" dirty="0">
                <a:latin typeface="Cabin Regular"/>
                <a:cs typeface="Cabin Regular"/>
              </a:rPr>
              <a:t>63% LOSS OF CUSTOMERS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3354" y="3409460"/>
            <a:ext cx="20384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bin Regular"/>
                <a:cs typeface="Cabin Regular"/>
              </a:rPr>
              <a:t>65% ADVERSELY AFFECTED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8423" y="3409460"/>
            <a:ext cx="204672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Cabin Regular"/>
                <a:cs typeface="Cabin Regular"/>
              </a:rPr>
              <a:t>62% DECREASE EXPECTED</a:t>
            </a:r>
          </a:p>
          <a:p>
            <a:pPr algn="ctr"/>
            <a:r>
              <a:rPr lang="en-US" sz="1050" dirty="0">
                <a:latin typeface="Cabin Regular"/>
                <a:cs typeface="Cabin Regular"/>
              </a:rPr>
              <a:t>28% UNCERTAIN</a:t>
            </a:r>
          </a:p>
          <a:p>
            <a:pPr algn="ctr"/>
            <a:r>
              <a:rPr lang="en-US" sz="1050" dirty="0">
                <a:latin typeface="Cabin Regular"/>
                <a:cs typeface="Cabin Regular"/>
              </a:rPr>
              <a:t>10% INCREASE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04258" y="2866227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35191" y="1538367"/>
            <a:ext cx="0" cy="1103629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35191" y="3051472"/>
            <a:ext cx="0" cy="1127428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89693" y="2866227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4029984" cy="5143497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 |  5</a:t>
            </a:r>
            <a:br>
              <a:rPr lang="en-US" sz="900" spc="600" dirty="0"/>
            </a:br>
            <a:endParaRPr lang="en-US" sz="900" spc="600" dirty="0"/>
          </a:p>
          <a:p>
            <a:pPr algn="r">
              <a:lnSpc>
                <a:spcPct val="120000"/>
              </a:lnSpc>
            </a:pP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</p:spTree>
    <p:extLst>
      <p:ext uri="{BB962C8B-B14F-4D97-AF65-F5344CB8AC3E}">
        <p14:creationId xmlns:p14="http://schemas.microsoft.com/office/powerpoint/2010/main" val="182985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TOP THREE CONCERNS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421275" y="841941"/>
            <a:ext cx="4393283" cy="678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latin typeface="Cabin Regular"/>
                <a:cs typeface="Cabin Regular"/>
              </a:rPr>
              <a:t>HEALTH RISKS - SPREAD OF THE VIRUS - LOSS OF LIFE – TIME TO FIND VACCINE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4429486" y="1957189"/>
            <a:ext cx="4779206" cy="283044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LOSING MARKET SHARE - IDENTIFYING NEW MARKETS - KEEPING CUSTOMERS &amp; 	ATTRACTING NEW 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CASH FLOW – LOSS OF REVENUE – INABILITY OF CUSTOMERS TO PAY – ACCESS TO NEW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	     LINES OF CREDIT &amp; LOANS – KEEPING CUSTOMERS &amp; ATTRACTING NEW 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DISRUPTION IN PRODUCTION – LOGISTICS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GLOBAL FINANCIAL UNCERTAINTY - 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IMPACT ON EVERYDAY LIVES – SOCIAL UNREST –WHAT WILL THE “NEW NORMAL” LOOK LIKE?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RECOVERY PROCESS &amp; TIME AFTER LOCKDOWN – CONSUMER CONFIDENCE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LONG TERM IMPACT GLOBALLY – INABILITY TO TRAVEL  TO DEVELOP NEW MARKETS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4421276" y="1176705"/>
            <a:ext cx="4337450" cy="82346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MANAGING HUMAN RESOURCES – MANAGING REMOTE WORKERS – MORALE –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                        WORKING SAFELY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163352" y="1854954"/>
            <a:ext cx="594856" cy="29142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  <a:br>
              <a:rPr lang="en-US" sz="1100" spc="600" dirty="0"/>
            </a:br>
            <a:endParaRPr lang="en-US" sz="1100" spc="600" dirty="0"/>
          </a:p>
          <a:p>
            <a:endParaRPr lang="en-US" sz="1100" spc="6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4163352" y="2599528"/>
            <a:ext cx="559284" cy="29473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spc="600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4163350" y="3293853"/>
            <a:ext cx="583883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spc="600" dirty="0"/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4163352" y="908268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6162345" y="3867312"/>
            <a:ext cx="2652213" cy="62665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4429486" y="1653119"/>
            <a:ext cx="4385073" cy="50955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900" dirty="0">
                <a:solidFill>
                  <a:schemeClr val="tx1"/>
                </a:solidFill>
              </a:rPr>
              <a:t>PIVOTING TO A NEW OPERATING MODEL</a:t>
            </a:r>
          </a:p>
        </p:txBody>
      </p:sp>
      <p:sp>
        <p:nvSpPr>
          <p:cNvPr id="33" name="Text Placeholder 3"/>
          <p:cNvSpPr txBox="1">
            <a:spLocks/>
          </p:cNvSpPr>
          <p:nvPr/>
        </p:nvSpPr>
        <p:spPr>
          <a:xfrm>
            <a:off x="4163350" y="4018011"/>
            <a:ext cx="602005" cy="32525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br>
              <a:rPr lang="en-US" sz="1100" spc="600" dirty="0"/>
            </a:br>
            <a:endParaRPr lang="en-US" sz="1100" spc="600" dirty="0"/>
          </a:p>
          <a:p>
            <a:pPr algn="ctr"/>
            <a:endParaRPr lang="en-US" sz="1100" spc="600" dirty="0"/>
          </a:p>
        </p:txBody>
      </p:sp>
      <p:sp>
        <p:nvSpPr>
          <p:cNvPr id="35" name="Oval 34"/>
          <p:cNvSpPr/>
          <p:nvPr/>
        </p:nvSpPr>
        <p:spPr>
          <a:xfrm>
            <a:off x="4183447" y="128079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83447" y="1662254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89377" y="3727176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0F5A510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3691867" cy="5154555"/>
          </a:xfrm>
          <a:prstGeom prst="rect">
            <a:avLst/>
          </a:prstGeom>
        </p:spPr>
      </p:pic>
      <p:sp>
        <p:nvSpPr>
          <p:cNvPr id="43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  |  6</a:t>
            </a:r>
            <a:endParaRPr lang="en-US" sz="900" spc="6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6C4D36-77DA-4655-910C-4E9C8E93F34F}"/>
              </a:ext>
            </a:extLst>
          </p:cNvPr>
          <p:cNvSpPr/>
          <p:nvPr/>
        </p:nvSpPr>
        <p:spPr>
          <a:xfrm>
            <a:off x="4203965" y="2413865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2B2793B-CB76-409E-ABBF-953EA4ABE14F}"/>
              </a:ext>
            </a:extLst>
          </p:cNvPr>
          <p:cNvSpPr/>
          <p:nvPr/>
        </p:nvSpPr>
        <p:spPr>
          <a:xfrm>
            <a:off x="4181875" y="2968134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9CA53E8-DC17-4FD1-9A66-D0A0DA3D2A87}"/>
              </a:ext>
            </a:extLst>
          </p:cNvPr>
          <p:cNvSpPr/>
          <p:nvPr/>
        </p:nvSpPr>
        <p:spPr>
          <a:xfrm>
            <a:off x="4240641" y="3372413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D8E9B69-03FE-46D7-A4E7-3D42AAB62997}"/>
              </a:ext>
            </a:extLst>
          </p:cNvPr>
          <p:cNvSpPr/>
          <p:nvPr/>
        </p:nvSpPr>
        <p:spPr>
          <a:xfrm>
            <a:off x="4188955" y="4325362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193BF8-B282-4F56-9350-B498BE89C3CD}"/>
              </a:ext>
            </a:extLst>
          </p:cNvPr>
          <p:cNvSpPr/>
          <p:nvPr/>
        </p:nvSpPr>
        <p:spPr>
          <a:xfrm>
            <a:off x="4202391" y="4650477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6F22FA-F009-4DE3-82D2-0D06424671A6}"/>
              </a:ext>
            </a:extLst>
          </p:cNvPr>
          <p:cNvSpPr/>
          <p:nvPr/>
        </p:nvSpPr>
        <p:spPr>
          <a:xfrm>
            <a:off x="4183449" y="1995937"/>
            <a:ext cx="137160" cy="137160"/>
          </a:xfrm>
          <a:prstGeom prst="ellipse">
            <a:avLst/>
          </a:prstGeom>
          <a:solidFill>
            <a:srgbClr val="AF915B"/>
          </a:solidFill>
          <a:ln>
            <a:solidFill>
              <a:srgbClr val="AF915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50" y="1886137"/>
            <a:ext cx="20384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r>
              <a:rPr lang="en-US" sz="1100" dirty="0">
                <a:latin typeface="Cabin Regular"/>
                <a:cs typeface="Cabin Regular"/>
              </a:rPr>
              <a:t>52%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3352" y="472609"/>
            <a:ext cx="458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FINANCIAL ACTION OPTIONS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3351" y="1538367"/>
            <a:ext cx="2038478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spc="300" dirty="0">
                <a:solidFill>
                  <a:srgbClr val="BEA06D"/>
                </a:solidFill>
                <a:latin typeface="Cabin Regular"/>
                <a:cs typeface="Cabin Regular"/>
              </a:rPr>
              <a:t>IMPLEMENTING COST CONTAINMENT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8423" y="1538367"/>
            <a:ext cx="2046726" cy="151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 </a:t>
            </a: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CHANGING COMPANY FINANCING PLANS</a:t>
            </a:r>
          </a:p>
          <a:p>
            <a:pPr algn="ctr">
              <a:lnSpc>
                <a:spcPct val="140000"/>
              </a:lnSpc>
            </a:pPr>
            <a:r>
              <a:rPr lang="en-US" sz="1100" spc="300" dirty="0">
                <a:latin typeface="Cabin Regular"/>
                <a:cs typeface="Cabin Regular"/>
              </a:rPr>
              <a:t>48%</a:t>
            </a:r>
          </a:p>
          <a:p>
            <a:pPr algn="ctr">
              <a:lnSpc>
                <a:spcPct val="140000"/>
              </a:lnSpc>
            </a:pPr>
            <a:endParaRPr lang="en-US" sz="1100" spc="300" dirty="0">
              <a:latin typeface="Cabin Regular"/>
              <a:cs typeface="Cabin Regular"/>
            </a:endParaRPr>
          </a:p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CHANGING M&amp;A</a:t>
            </a:r>
            <a:endParaRPr lang="en-US" sz="1100" spc="300" dirty="0">
              <a:latin typeface="Cabin Regular"/>
              <a:cs typeface="Cabin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3352" y="3051472"/>
            <a:ext cx="2038477" cy="10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DEFERRING OR CANCELLING PLANNED INVESTMENTS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37457" y="3051472"/>
            <a:ext cx="2542682" cy="82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 </a:t>
            </a: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STRATEGY</a:t>
            </a:r>
          </a:p>
          <a:p>
            <a:pPr algn="ctr">
              <a:lnSpc>
                <a:spcPct val="140000"/>
              </a:lnSpc>
            </a:pPr>
            <a:endParaRPr lang="en-US" sz="1200" spc="3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>
              <a:lnSpc>
                <a:spcPct val="140000"/>
              </a:lnSpc>
            </a:pP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8421" y="1904569"/>
            <a:ext cx="204672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3354" y="3409460"/>
            <a:ext cx="20384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r>
              <a:rPr lang="en-US" sz="1100" dirty="0">
                <a:latin typeface="Cabin Regular"/>
                <a:cs typeface="Cabin Regular"/>
              </a:rPr>
              <a:t>30% 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8423" y="3409460"/>
            <a:ext cx="2046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bin Regular"/>
                <a:cs typeface="Cabin Regular"/>
              </a:rPr>
              <a:t>22%</a:t>
            </a:r>
          </a:p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/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NO CHANGES NOW</a:t>
            </a:r>
            <a:endParaRPr lang="en-US" sz="1100" spc="30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r>
              <a:rPr lang="en-US" sz="1100" dirty="0">
                <a:latin typeface="Cabin Regular"/>
                <a:cs typeface="Cabin Regular"/>
              </a:rPr>
              <a:t>22%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04258" y="2688170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35191" y="1538367"/>
            <a:ext cx="0" cy="1103629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335191" y="3051472"/>
            <a:ext cx="0" cy="1619419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89693" y="2532678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WECnetworkpic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15"/>
            <a:ext cx="3662704" cy="5169868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 |  7</a:t>
            </a:r>
            <a:br>
              <a:rPr lang="en-US" sz="900" spc="600" dirty="0"/>
            </a:br>
            <a:endParaRPr lang="en-US" sz="900" spc="600" dirty="0"/>
          </a:p>
          <a:p>
            <a:pPr algn="r">
              <a:lnSpc>
                <a:spcPct val="120000"/>
              </a:lnSpc>
            </a:pP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  <p:pic>
        <p:nvPicPr>
          <p:cNvPr id="21" name="Picture 20" descr="20161107TL_IWEC_012.jpg">
            <a:extLst>
              <a:ext uri="{FF2B5EF4-FFF2-40B4-BE49-F238E27FC236}">
                <a16:creationId xmlns:a16="http://schemas.microsoft.com/office/drawing/2014/main" id="{3C59D734-F489-4114-B8D9-851870F10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655820" cy="51545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F365AB-E587-4BBA-A7B0-C66893E07484}"/>
              </a:ext>
            </a:extLst>
          </p:cNvPr>
          <p:cNvCxnSpPr/>
          <p:nvPr/>
        </p:nvCxnSpPr>
        <p:spPr>
          <a:xfrm>
            <a:off x="6789693" y="3713432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5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3352" y="472609"/>
            <a:ext cx="4581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600" dirty="0">
                <a:latin typeface="Cabin Regular"/>
                <a:cs typeface="Cabin Regular"/>
              </a:rPr>
              <a:t>IF COVID-19 WERE TO END TODAY HOW LONG WOULD IT TAKE FOR YOUR COMPANY TO </a:t>
            </a:r>
          </a:p>
          <a:p>
            <a:r>
              <a:rPr lang="en-US" sz="1200" spc="600" dirty="0">
                <a:latin typeface="Cabin Regular"/>
                <a:cs typeface="Cabin Regular"/>
              </a:rPr>
              <a:t>GET BACK TO “BUSINESS AS USUAL?”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4767" y="2598916"/>
            <a:ext cx="31156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Cabin Regular"/>
                <a:cs typeface="Cabin Regular"/>
              </a:rPr>
              <a:t>  1-3 months			  20%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4768" y="3110769"/>
            <a:ext cx="24352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abin Regular" panose="020B0803050202020004" pitchFamily="34" charset="0"/>
                <a:cs typeface="Cabin Regular"/>
              </a:rPr>
              <a:t>  3-6 months			  24%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4817" y="3598007"/>
            <a:ext cx="29324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Cabin Regular"/>
                <a:cs typeface="Cabin Regular"/>
              </a:rPr>
              <a:t> 6-12 months			  20%</a:t>
            </a:r>
            <a:endParaRPr lang="en-US" sz="1050" dirty="0">
              <a:latin typeface="Cabin Regular"/>
              <a:cs typeface="Cabin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43572" y="4093078"/>
            <a:ext cx="319267" cy="308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54322" y="2083212"/>
            <a:ext cx="278681" cy="269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52733" y="3599424"/>
            <a:ext cx="293581" cy="283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9488" y="1355181"/>
            <a:ext cx="3257855" cy="3406677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800" spc="600" dirty="0"/>
              <a:t>COVID-19 SURVEY  |  8</a:t>
            </a: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C5A17-ED77-4B5A-8A98-6A8AEC50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34028" y="3080946"/>
            <a:ext cx="319267" cy="308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7B54C3-EBDD-45E2-998B-3BF7B476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34028" y="2562468"/>
            <a:ext cx="319267" cy="3085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A45434-F8A5-4A25-8D87-A9A5A4347E03}"/>
              </a:ext>
            </a:extLst>
          </p:cNvPr>
          <p:cNvSpPr/>
          <p:nvPr/>
        </p:nvSpPr>
        <p:spPr>
          <a:xfrm>
            <a:off x="4874261" y="2082586"/>
            <a:ext cx="31156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Cabin Regular"/>
                <a:cs typeface="Cabin Regular"/>
              </a:rPr>
              <a:t>Less than one month		22%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0A09B2-AEA3-41BA-9FEC-E94573FD2A10}"/>
              </a:ext>
            </a:extLst>
          </p:cNvPr>
          <p:cNvSpPr/>
          <p:nvPr/>
        </p:nvSpPr>
        <p:spPr>
          <a:xfrm>
            <a:off x="4804767" y="4085238"/>
            <a:ext cx="26008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dirty="0">
                <a:latin typeface="Cabin Regular"/>
                <a:cs typeface="Cabin Regular"/>
              </a:rPr>
              <a:t>More than 12 months		  14%</a:t>
            </a:r>
            <a:endParaRPr lang="en-US" sz="1050" dirty="0"/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D5632C8C-9BAE-4EDA-9812-670E6B3E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633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3350" y="1454069"/>
            <a:ext cx="20384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3352" y="472609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600" dirty="0">
                <a:latin typeface="Cabin Regular"/>
                <a:cs typeface="Cabin Regular"/>
              </a:rPr>
              <a:t>COMPANY IMPACT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3351" y="875186"/>
            <a:ext cx="2038478" cy="77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INCOME LOSS </a:t>
            </a:r>
            <a:r>
              <a:rPr lang="en-US" sz="1000" spc="300" dirty="0">
                <a:solidFill>
                  <a:srgbClr val="BEA06D"/>
                </a:solidFill>
                <a:latin typeface="Cabin Regular"/>
                <a:cs typeface="Cabin Regular"/>
              </a:rPr>
              <a:t>– </a:t>
            </a:r>
            <a:r>
              <a:rPr lang="en-US" sz="1100" spc="300" dirty="0">
                <a:latin typeface="Cabin Regular"/>
                <a:cs typeface="Cabin Regular"/>
              </a:rPr>
              <a:t>76%</a:t>
            </a:r>
          </a:p>
          <a:p>
            <a:pPr algn="ctr">
              <a:lnSpc>
                <a:spcPct val="140000"/>
              </a:lnSpc>
            </a:pPr>
            <a:endParaRPr lang="en-US" sz="1100" spc="300" dirty="0">
              <a:latin typeface="Cabin Regular"/>
              <a:cs typeface="Cabin 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8423" y="845040"/>
            <a:ext cx="2046726" cy="32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 </a:t>
            </a:r>
            <a:r>
              <a:rPr lang="en-US" sz="1000" spc="300" dirty="0">
                <a:solidFill>
                  <a:srgbClr val="BEA06D"/>
                </a:solidFill>
                <a:latin typeface="Cabin Regular"/>
                <a:cs typeface="Cabin Regular"/>
              </a:rPr>
              <a:t>INCOME GAIN -</a:t>
            </a:r>
            <a:r>
              <a:rPr lang="en-US" sz="1100" spc="300" dirty="0">
                <a:latin typeface="Cabin Regular"/>
                <a:cs typeface="Cabin Regular"/>
              </a:rPr>
              <a:t>6%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3352" y="1282963"/>
            <a:ext cx="2038477" cy="10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>
              <a:lnSpc>
                <a:spcPct val="140000"/>
              </a:lnSpc>
            </a:pP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PRODUCTIVITY LOSS-</a:t>
            </a:r>
            <a:r>
              <a:rPr lang="en-US" sz="1100" spc="300" dirty="0">
                <a:latin typeface="Cabin Regular"/>
                <a:cs typeface="Cabin Regular"/>
              </a:rPr>
              <a:t>50%</a:t>
            </a: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7457" y="1504038"/>
            <a:ext cx="2542682" cy="82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PRODUCTIVITY INCREASE </a:t>
            </a: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– </a:t>
            </a:r>
            <a:r>
              <a:rPr lang="en-US" sz="1100" spc="300" dirty="0">
                <a:latin typeface="Cabin Regular"/>
                <a:cs typeface="Cabin Regular"/>
              </a:rPr>
              <a:t>8%</a:t>
            </a:r>
          </a:p>
          <a:p>
            <a:pPr algn="ctr">
              <a:lnSpc>
                <a:spcPct val="140000"/>
              </a:lnSpc>
            </a:pPr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8421" y="1904569"/>
            <a:ext cx="2046728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258" y="2344351"/>
            <a:ext cx="2038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spc="3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/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GOVERNMENT DEMANDS FOR INCREASED EMPLOYEE BENEFITS-</a:t>
            </a:r>
            <a:r>
              <a:rPr lang="en-US" sz="1100" spc="300" dirty="0">
                <a:latin typeface="Cabin Regular"/>
                <a:cs typeface="Cabin Regular"/>
              </a:rPr>
              <a:t>22%</a:t>
            </a:r>
          </a:p>
          <a:p>
            <a:pPr algn="ctr"/>
            <a:endParaRPr lang="en-US" sz="1100" dirty="0">
              <a:solidFill>
                <a:srgbClr val="BEA06D"/>
              </a:solidFill>
              <a:latin typeface="Cabin Regular"/>
              <a:cs typeface="Cabin Regular"/>
            </a:endParaRPr>
          </a:p>
          <a:p>
            <a:pPr algn="ctr"/>
            <a:r>
              <a:rPr lang="en-US" sz="1100" dirty="0">
                <a:latin typeface="Cabin Regular"/>
                <a:cs typeface="Cabin Regular"/>
              </a:rPr>
              <a:t> </a:t>
            </a:r>
            <a:endParaRPr lang="en-US" sz="1050" dirty="0">
              <a:latin typeface="Cabin Regular"/>
              <a:cs typeface="Cabin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8423" y="3409460"/>
            <a:ext cx="2046728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050" dirty="0">
              <a:latin typeface="Cabin Regular"/>
              <a:cs typeface="Cabin Regular"/>
            </a:endParaRPr>
          </a:p>
          <a:p>
            <a:pPr algn="ctr"/>
            <a:endParaRPr lang="en-US" sz="1100" dirty="0">
              <a:latin typeface="Cabin Regular"/>
              <a:cs typeface="Cabin Regular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504258" y="1533040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35191" y="935773"/>
            <a:ext cx="0" cy="1103629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35191" y="3051472"/>
            <a:ext cx="0" cy="1127428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89693" y="1321594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WECnetworkpic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15"/>
            <a:ext cx="3662704" cy="5169868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7161368" y="4761859"/>
            <a:ext cx="1657141" cy="39269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rgbClr val="34373B"/>
                </a:solidFill>
                <a:latin typeface="Cabin Regular"/>
                <a:ea typeface="+mn-ea"/>
                <a:cs typeface="Cabin Regular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Cabin Regular"/>
                <a:ea typeface="+mn-ea"/>
                <a:cs typeface="Cabin Regular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800" spc="600" dirty="0"/>
              <a:t>COVID-19 SURVEY |  9</a:t>
            </a:r>
            <a:br>
              <a:rPr lang="en-US" sz="900" spc="600" dirty="0"/>
            </a:br>
            <a:endParaRPr lang="en-US" sz="900" spc="600" dirty="0"/>
          </a:p>
          <a:p>
            <a:pPr algn="r">
              <a:lnSpc>
                <a:spcPct val="120000"/>
              </a:lnSpc>
            </a:pPr>
            <a:br>
              <a:rPr lang="en-US" sz="900" spc="600" dirty="0"/>
            </a:br>
            <a:endParaRPr lang="en-US" sz="900" spc="600" dirty="0"/>
          </a:p>
          <a:p>
            <a:pPr algn="r"/>
            <a:endParaRPr lang="en-US" sz="900" spc="600" dirty="0"/>
          </a:p>
        </p:txBody>
      </p:sp>
      <p:pic>
        <p:nvPicPr>
          <p:cNvPr id="21" name="Picture 20" descr="20161107TL_IWEC_012.jpg">
            <a:extLst>
              <a:ext uri="{FF2B5EF4-FFF2-40B4-BE49-F238E27FC236}">
                <a16:creationId xmlns:a16="http://schemas.microsoft.com/office/drawing/2014/main" id="{3C59D734-F489-4114-B8D9-851870F107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655820" cy="51545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5A513E-469D-432B-9F40-8E984A3A1D6F}"/>
              </a:ext>
            </a:extLst>
          </p:cNvPr>
          <p:cNvCxnSpPr/>
          <p:nvPr/>
        </p:nvCxnSpPr>
        <p:spPr>
          <a:xfrm>
            <a:off x="4572000" y="2439331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AD19D3-17E3-496B-851E-A67E82477CB8}"/>
              </a:ext>
            </a:extLst>
          </p:cNvPr>
          <p:cNvCxnSpPr/>
          <p:nvPr/>
        </p:nvCxnSpPr>
        <p:spPr>
          <a:xfrm>
            <a:off x="6789693" y="2276423"/>
            <a:ext cx="1364670" cy="0"/>
          </a:xfrm>
          <a:prstGeom prst="line">
            <a:avLst/>
          </a:prstGeom>
          <a:ln w="6350">
            <a:solidFill>
              <a:srgbClr val="A91F2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E41AA2-733B-4392-95F9-63F52254E8F5}"/>
              </a:ext>
            </a:extLst>
          </p:cNvPr>
          <p:cNvSpPr/>
          <p:nvPr/>
        </p:nvSpPr>
        <p:spPr>
          <a:xfrm>
            <a:off x="6489857" y="2329655"/>
            <a:ext cx="2542682" cy="2521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CHANGES IN STAFFING:</a:t>
            </a:r>
          </a:p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 DUE TO LOW CUSTOMER DEMAND</a:t>
            </a: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– </a:t>
            </a:r>
            <a:r>
              <a:rPr lang="en-US" sz="1100" spc="300" dirty="0">
                <a:latin typeface="Cabin Regular"/>
                <a:cs typeface="Cabin Regular"/>
              </a:rPr>
              <a:t>32%</a:t>
            </a:r>
          </a:p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DUE TO HIGH CUSTOMER DEMAND</a:t>
            </a: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–</a:t>
            </a:r>
            <a:r>
              <a:rPr lang="en-US" sz="1200" spc="300" dirty="0">
                <a:latin typeface="Cabin Regular"/>
                <a:cs typeface="Cabin Regular"/>
              </a:rPr>
              <a:t>4%</a:t>
            </a:r>
          </a:p>
          <a:p>
            <a:pPr algn="ctr">
              <a:lnSpc>
                <a:spcPct val="140000"/>
              </a:lnSpc>
            </a:pPr>
            <a:r>
              <a:rPr lang="en-US" sz="1100" spc="300" dirty="0">
                <a:solidFill>
                  <a:srgbClr val="BEA06D"/>
                </a:solidFill>
                <a:latin typeface="Cabin Regular"/>
                <a:cs typeface="Cabin Regular"/>
              </a:rPr>
              <a:t>INSUFFICIENT STAFFING TO PRODUCE DUE TO COVID-19</a:t>
            </a:r>
            <a:r>
              <a:rPr lang="en-US" sz="1200" spc="300" dirty="0">
                <a:solidFill>
                  <a:srgbClr val="BEA06D"/>
                </a:solidFill>
                <a:latin typeface="Cabin Regular"/>
                <a:cs typeface="Cabin Regular"/>
              </a:rPr>
              <a:t>–</a:t>
            </a:r>
            <a:r>
              <a:rPr lang="en-US" sz="1200" spc="300" dirty="0">
                <a:latin typeface="Cabin Regular"/>
                <a:cs typeface="Cabin Regular"/>
              </a:rPr>
              <a:t>8%</a:t>
            </a:r>
            <a:endParaRPr lang="en-US" sz="1100" spc="300" dirty="0">
              <a:latin typeface="Cabin Regular"/>
              <a:cs typeface="Cabin Regular"/>
            </a:endParaRPr>
          </a:p>
          <a:p>
            <a:pPr algn="ctr">
              <a:lnSpc>
                <a:spcPct val="140000"/>
              </a:lnSpc>
            </a:pPr>
            <a:endParaRPr lang="en-US" sz="1200" spc="300" dirty="0">
              <a:solidFill>
                <a:srgbClr val="BEA06D"/>
              </a:solidFill>
              <a:latin typeface="Cabin Regular"/>
              <a:cs typeface="Cabin Regular"/>
            </a:endParaRPr>
          </a:p>
        </p:txBody>
      </p:sp>
      <p:pic>
        <p:nvPicPr>
          <p:cNvPr id="26" name="Picture 25" descr="A person sitting at a table&#10;&#10;Description automatically generated">
            <a:extLst>
              <a:ext uri="{FF2B5EF4-FFF2-40B4-BE49-F238E27FC236}">
                <a16:creationId xmlns:a16="http://schemas.microsoft.com/office/drawing/2014/main" id="{8FF96FC9-3586-4662-8CE1-34FFB9F38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3657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91F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799</Words>
  <Application>Microsoft Office PowerPoint</Application>
  <PresentationFormat>On-screen Show (16:9)</PresentationFormat>
  <Paragraphs>242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Cabin Medium</vt:lpstr>
      <vt:lpstr>Cabin Regular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R</dc:creator>
  <cp:lastModifiedBy>NancyP</cp:lastModifiedBy>
  <cp:revision>186</cp:revision>
  <dcterms:created xsi:type="dcterms:W3CDTF">2018-10-11T00:07:44Z</dcterms:created>
  <dcterms:modified xsi:type="dcterms:W3CDTF">2020-04-23T21:15:37Z</dcterms:modified>
</cp:coreProperties>
</file>